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70" r:id="rId4"/>
    <p:sldId id="266" r:id="rId5"/>
    <p:sldId id="267" r:id="rId6"/>
    <p:sldId id="268" r:id="rId7"/>
    <p:sldId id="280" r:id="rId8"/>
    <p:sldId id="283" r:id="rId9"/>
    <p:sldId id="284" r:id="rId10"/>
    <p:sldId id="273" r:id="rId11"/>
    <p:sldId id="259" r:id="rId12"/>
    <p:sldId id="305" r:id="rId13"/>
    <p:sldId id="307" r:id="rId14"/>
    <p:sldId id="306" r:id="rId15"/>
    <p:sldId id="277" r:id="rId16"/>
    <p:sldId id="326" r:id="rId17"/>
    <p:sldId id="327" r:id="rId18"/>
    <p:sldId id="328" r:id="rId19"/>
    <p:sldId id="329" r:id="rId20"/>
    <p:sldId id="320" r:id="rId21"/>
    <p:sldId id="457" r:id="rId22"/>
    <p:sldId id="354" r:id="rId23"/>
    <p:sldId id="453" r:id="rId24"/>
    <p:sldId id="454" r:id="rId25"/>
    <p:sldId id="455" r:id="rId26"/>
    <p:sldId id="460" r:id="rId27"/>
    <p:sldId id="462" r:id="rId28"/>
    <p:sldId id="464" r:id="rId29"/>
    <p:sldId id="435" r:id="rId30"/>
    <p:sldId id="441" r:id="rId31"/>
    <p:sldId id="439" r:id="rId32"/>
    <p:sldId id="440" r:id="rId33"/>
    <p:sldId id="410" r:id="rId34"/>
    <p:sldId id="426" r:id="rId35"/>
    <p:sldId id="427" r:id="rId36"/>
    <p:sldId id="413" r:id="rId37"/>
    <p:sldId id="360" r:id="rId38"/>
    <p:sldId id="465" r:id="rId39"/>
    <p:sldId id="466" r:id="rId40"/>
    <p:sldId id="469" r:id="rId41"/>
    <p:sldId id="467" r:id="rId42"/>
    <p:sldId id="361" r:id="rId43"/>
    <p:sldId id="409" r:id="rId44"/>
    <p:sldId id="387" r:id="rId45"/>
    <p:sldId id="448" r:id="rId46"/>
    <p:sldId id="414" r:id="rId47"/>
    <p:sldId id="415" r:id="rId48"/>
    <p:sldId id="416" r:id="rId49"/>
    <p:sldId id="484" r:id="rId50"/>
    <p:sldId id="449" r:id="rId51"/>
    <p:sldId id="417" r:id="rId52"/>
    <p:sldId id="418" r:id="rId53"/>
    <p:sldId id="419" r:id="rId54"/>
    <p:sldId id="420" r:id="rId55"/>
    <p:sldId id="421" r:id="rId56"/>
    <p:sldId id="450" r:id="rId57"/>
    <p:sldId id="428" r:id="rId58"/>
    <p:sldId id="429" r:id="rId59"/>
    <p:sldId id="430" r:id="rId60"/>
    <p:sldId id="431" r:id="rId61"/>
    <p:sldId id="432" r:id="rId62"/>
    <p:sldId id="433" r:id="rId63"/>
    <p:sldId id="422" r:id="rId64"/>
    <p:sldId id="452" r:id="rId65"/>
    <p:sldId id="423" r:id="rId66"/>
    <p:sldId id="442" r:id="rId67"/>
    <p:sldId id="424" r:id="rId68"/>
    <p:sldId id="443" r:id="rId69"/>
    <p:sldId id="278" r:id="rId70"/>
    <p:sldId id="444" r:id="rId71"/>
    <p:sldId id="445" r:id="rId72"/>
    <p:sldId id="446" r:id="rId73"/>
    <p:sldId id="481" r:id="rId74"/>
    <p:sldId id="482" r:id="rId75"/>
    <p:sldId id="483" r:id="rId76"/>
    <p:sldId id="470" r:id="rId77"/>
    <p:sldId id="474" r:id="rId78"/>
    <p:sldId id="473" r:id="rId79"/>
    <p:sldId id="447" r:id="rId80"/>
    <p:sldId id="472" r:id="rId81"/>
    <p:sldId id="476" r:id="rId82"/>
    <p:sldId id="485" r:id="rId8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D0D"/>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57271" autoAdjust="0"/>
  </p:normalViewPr>
  <p:slideViewPr>
    <p:cSldViewPr snapToGrid="0">
      <p:cViewPr varScale="1">
        <p:scale>
          <a:sx n="42" d="100"/>
          <a:sy n="42" d="100"/>
        </p:scale>
        <p:origin x="1824" y="60"/>
      </p:cViewPr>
      <p:guideLst/>
    </p:cSldViewPr>
  </p:slideViewPr>
  <p:notesTextViewPr>
    <p:cViewPr>
      <p:scale>
        <a:sx n="1" d="1"/>
        <a:sy n="1" d="1"/>
      </p:scale>
      <p:origin x="0" y="-24"/>
    </p:cViewPr>
  </p:notesTextViewPr>
  <p:sorterViewPr>
    <p:cViewPr>
      <p:scale>
        <a:sx n="100" d="100"/>
        <a:sy n="100" d="100"/>
      </p:scale>
      <p:origin x="0" y="-2474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EA0A08-109A-48C5-B6C1-E4BF7172F9B5}" type="datetimeFigureOut">
              <a:rPr lang="es-ES" smtClean="0"/>
              <a:t>23/06/2015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B3899-E398-4806-924D-A738970CF7F4}" type="slidenum">
              <a:rPr lang="es-ES" smtClean="0"/>
              <a:t>‹Nº›</a:t>
            </a:fld>
            <a:endParaRPr lang="es-ES"/>
          </a:p>
        </p:txBody>
      </p:sp>
    </p:spTree>
    <p:extLst>
      <p:ext uri="{BB962C8B-B14F-4D97-AF65-F5344CB8AC3E}">
        <p14:creationId xmlns:p14="http://schemas.microsoft.com/office/powerpoint/2010/main" val="183400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a:t>
            </a:fld>
            <a:endParaRPr lang="es-ES"/>
          </a:p>
        </p:txBody>
      </p:sp>
    </p:spTree>
    <p:extLst>
      <p:ext uri="{BB962C8B-B14F-4D97-AF65-F5344CB8AC3E}">
        <p14:creationId xmlns:p14="http://schemas.microsoft.com/office/powerpoint/2010/main" val="314621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Para dar solución a</a:t>
            </a:r>
            <a:r>
              <a:rPr lang="es-US" baseline="0" dirty="0" smtClean="0"/>
              <a:t> este</a:t>
            </a:r>
            <a:r>
              <a:rPr lang="es-US" dirty="0" smtClean="0"/>
              <a:t> problema nos proponemos como</a:t>
            </a:r>
            <a:r>
              <a:rPr lang="es-US" baseline="0" dirty="0" smtClean="0"/>
              <a:t> objetivo </a:t>
            </a:r>
            <a:r>
              <a:rPr lang="es-US" baseline="0" dirty="0" err="1" smtClean="0"/>
              <a:t>Gral</a:t>
            </a:r>
            <a:r>
              <a:rPr lang="es-US" baseline="0" dirty="0" smtClean="0"/>
              <a:t>….</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10</a:t>
            </a:fld>
            <a:endParaRPr lang="es-ES"/>
          </a:p>
        </p:txBody>
      </p:sp>
    </p:spTree>
    <p:extLst>
      <p:ext uri="{BB962C8B-B14F-4D97-AF65-F5344CB8AC3E}">
        <p14:creationId xmlns:p14="http://schemas.microsoft.com/office/powerpoint/2010/main" val="134457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cual se desglosa en los </a:t>
            </a:r>
            <a:r>
              <a:rPr lang="es-ES" dirty="0" err="1" smtClean="0"/>
              <a:t>sgtes</a:t>
            </a:r>
            <a:r>
              <a:rPr lang="es-ES" dirty="0" smtClean="0"/>
              <a:t> objetivos específicos.</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11</a:t>
            </a:fld>
            <a:endParaRPr lang="es-ES"/>
          </a:p>
        </p:txBody>
      </p:sp>
    </p:spTree>
    <p:extLst>
      <p:ext uri="{BB962C8B-B14F-4D97-AF65-F5344CB8AC3E}">
        <p14:creationId xmlns:p14="http://schemas.microsoft.com/office/powerpoint/2010/main" val="300829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12</a:t>
            </a:fld>
            <a:endParaRPr lang="es-ES"/>
          </a:p>
        </p:txBody>
      </p:sp>
    </p:spTree>
    <p:extLst>
      <p:ext uri="{BB962C8B-B14F-4D97-AF65-F5344CB8AC3E}">
        <p14:creationId xmlns:p14="http://schemas.microsoft.com/office/powerpoint/2010/main" val="3492719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13</a:t>
            </a:fld>
            <a:endParaRPr lang="es-ES"/>
          </a:p>
        </p:txBody>
      </p:sp>
    </p:spTree>
    <p:extLst>
      <p:ext uri="{BB962C8B-B14F-4D97-AF65-F5344CB8AC3E}">
        <p14:creationId xmlns:p14="http://schemas.microsoft.com/office/powerpoint/2010/main" val="1947788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14</a:t>
            </a:fld>
            <a:endParaRPr lang="es-ES"/>
          </a:p>
        </p:txBody>
      </p:sp>
    </p:spTree>
    <p:extLst>
      <p:ext uri="{BB962C8B-B14F-4D97-AF65-F5344CB8AC3E}">
        <p14:creationId xmlns:p14="http://schemas.microsoft.com/office/powerpoint/2010/main" val="212566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Los horarios docentes son un elemento fundamental en la organización de cualquier centro educacional. </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16</a:t>
            </a:fld>
            <a:endParaRPr lang="es-ES"/>
          </a:p>
        </p:txBody>
      </p:sp>
    </p:spTree>
    <p:extLst>
      <p:ext uri="{BB962C8B-B14F-4D97-AF65-F5344CB8AC3E}">
        <p14:creationId xmlns:p14="http://schemas.microsoft.com/office/powerpoint/2010/main" val="443322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Constituyen el elemento organizativo de las actividades docentes</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17</a:t>
            </a:fld>
            <a:endParaRPr lang="es-ES"/>
          </a:p>
        </p:txBody>
      </p:sp>
    </p:spTree>
    <p:extLst>
      <p:ext uri="{BB962C8B-B14F-4D97-AF65-F5344CB8AC3E}">
        <p14:creationId xmlns:p14="http://schemas.microsoft.com/office/powerpoint/2010/main" val="3581824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y permiten una visión general de la distribución cuantitativa y cualitativa</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18</a:t>
            </a:fld>
            <a:endParaRPr lang="es-ES"/>
          </a:p>
        </p:txBody>
      </p:sp>
    </p:spTree>
    <p:extLst>
      <p:ext uri="{BB962C8B-B14F-4D97-AF65-F5344CB8AC3E}">
        <p14:creationId xmlns:p14="http://schemas.microsoft.com/office/powerpoint/2010/main" val="3950482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u="sng" kern="1200" dirty="0" smtClean="0">
                <a:solidFill>
                  <a:schemeClr val="tx1"/>
                </a:solidFill>
                <a:effectLst/>
                <a:latin typeface="+mn-lt"/>
                <a:ea typeface="+mn-ea"/>
                <a:cs typeface="+mn-cs"/>
              </a:rPr>
              <a:t>de los recursos humanos y materiales</a:t>
            </a:r>
            <a:r>
              <a:rPr lang="es-ES" sz="1200" kern="1200" dirty="0" smtClean="0">
                <a:solidFill>
                  <a:schemeClr val="tx1"/>
                </a:solidFill>
                <a:effectLst/>
                <a:latin typeface="+mn-lt"/>
                <a:ea typeface="+mn-ea"/>
                <a:cs typeface="+mn-cs"/>
              </a:rPr>
              <a:t>. Tradicionalmente este proceso se ha considerado una tarea complicada, realizándose de forma manual. </a:t>
            </a:r>
          </a:p>
          <a:p>
            <a:r>
              <a:rPr lang="es-ES" sz="1200" kern="1200" dirty="0" smtClean="0">
                <a:solidFill>
                  <a:schemeClr val="tx1"/>
                </a:solidFill>
                <a:effectLst/>
                <a:latin typeface="+mn-lt"/>
                <a:ea typeface="+mn-ea"/>
                <a:cs typeface="+mn-cs"/>
              </a:rPr>
              <a:t>En el mercado actual del software existen algunas</a:t>
            </a:r>
            <a:r>
              <a:rPr lang="es-ES" sz="1200" kern="1200" baseline="0" dirty="0" smtClean="0">
                <a:solidFill>
                  <a:schemeClr val="tx1"/>
                </a:solidFill>
                <a:effectLst/>
                <a:latin typeface="+mn-lt"/>
                <a:ea typeface="+mn-ea"/>
                <a:cs typeface="+mn-cs"/>
              </a:rPr>
              <a:t> </a:t>
            </a:r>
            <a:r>
              <a:rPr lang="es-ES" sz="1200" u="sng" kern="1200" dirty="0" smtClean="0">
                <a:solidFill>
                  <a:schemeClr val="tx1"/>
                </a:solidFill>
                <a:effectLst/>
                <a:latin typeface="+mn-lt"/>
                <a:ea typeface="+mn-ea"/>
                <a:cs typeface="+mn-cs"/>
              </a:rPr>
              <a:t>herramientas </a:t>
            </a:r>
            <a:r>
              <a:rPr lang="es-ES" sz="1200" kern="1200" dirty="0" smtClean="0">
                <a:solidFill>
                  <a:schemeClr val="tx1"/>
                </a:solidFill>
                <a:effectLst/>
                <a:latin typeface="+mn-lt"/>
                <a:ea typeface="+mn-ea"/>
                <a:cs typeface="+mn-cs"/>
              </a:rPr>
              <a:t>de carácter general, dirigidas principalmente a la gestión académica; pero en la mayoría de </a:t>
            </a:r>
            <a:r>
              <a:rPr lang="es-ES" sz="1200" u="sng" kern="1200" dirty="0" smtClean="0">
                <a:solidFill>
                  <a:schemeClr val="tx1"/>
                </a:solidFill>
                <a:effectLst/>
                <a:latin typeface="+mn-lt"/>
                <a:ea typeface="+mn-ea"/>
                <a:cs typeface="+mn-cs"/>
              </a:rPr>
              <a:t>los casos</a:t>
            </a:r>
            <a:r>
              <a:rPr lang="es-ES" sz="1200" kern="1200" dirty="0" smtClean="0">
                <a:solidFill>
                  <a:schemeClr val="tx1"/>
                </a:solidFill>
                <a:effectLst/>
                <a:latin typeface="+mn-lt"/>
                <a:ea typeface="+mn-ea"/>
                <a:cs typeface="+mn-cs"/>
              </a:rPr>
              <a:t>, no se ajustan a las </a:t>
            </a:r>
            <a:r>
              <a:rPr lang="es-ES" sz="1200" u="sng" kern="1200" dirty="0" smtClean="0">
                <a:solidFill>
                  <a:schemeClr val="tx1"/>
                </a:solidFill>
                <a:effectLst/>
                <a:latin typeface="+mn-lt"/>
                <a:ea typeface="+mn-ea"/>
                <a:cs typeface="+mn-cs"/>
              </a:rPr>
              <a:t>restricciones </a:t>
            </a:r>
            <a:r>
              <a:rPr lang="es-ES" sz="1200" kern="1200" dirty="0" smtClean="0">
                <a:solidFill>
                  <a:schemeClr val="tx1"/>
                </a:solidFill>
                <a:effectLst/>
                <a:latin typeface="+mn-lt"/>
                <a:ea typeface="+mn-ea"/>
                <a:cs typeface="+mn-cs"/>
              </a:rPr>
              <a:t>reales de los distintos centros educacionales, siendo esta una de las razones por la cual su uso no se ha generalizado. </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19</a:t>
            </a:fld>
            <a:endParaRPr lang="es-ES"/>
          </a:p>
        </p:txBody>
      </p:sp>
    </p:spTree>
    <p:extLst>
      <p:ext uri="{BB962C8B-B14F-4D97-AF65-F5344CB8AC3E}">
        <p14:creationId xmlns:p14="http://schemas.microsoft.com/office/powerpoint/2010/main" val="3379036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u="sng" kern="1200" baseline="0" dirty="0" smtClean="0">
                <a:solidFill>
                  <a:schemeClr val="tx1"/>
                </a:solidFill>
                <a:effectLst/>
                <a:latin typeface="+mn-lt"/>
                <a:ea typeface="+mn-ea"/>
                <a:cs typeface="+mn-cs"/>
              </a:rPr>
              <a:t>El problema de la generación automática de horarios es clásico en la computación. Reconocido en ingles como </a:t>
            </a:r>
            <a:r>
              <a:rPr lang="es-ES" sz="1200" u="sng" kern="1200" baseline="0" dirty="0" err="1" smtClean="0">
                <a:solidFill>
                  <a:schemeClr val="tx1"/>
                </a:solidFill>
                <a:effectLst/>
                <a:latin typeface="+mn-lt"/>
                <a:ea typeface="+mn-ea"/>
                <a:cs typeface="+mn-cs"/>
              </a:rPr>
              <a:t>Timetabling</a:t>
            </a:r>
            <a:r>
              <a:rPr lang="es-ES" sz="1200" u="sng" kern="1200" baseline="0" dirty="0" smtClean="0">
                <a:solidFill>
                  <a:schemeClr val="tx1"/>
                </a:solidFill>
                <a:effectLst/>
                <a:latin typeface="+mn-lt"/>
                <a:ea typeface="+mn-ea"/>
                <a:cs typeface="+mn-cs"/>
              </a:rPr>
              <a:t> se define como……..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u="sng"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u="sng" kern="1200" dirty="0" smtClean="0">
                <a:solidFill>
                  <a:schemeClr val="tx1"/>
                </a:solidFill>
                <a:effectLst/>
                <a:latin typeface="+mn-lt"/>
                <a:ea typeface="+mn-ea"/>
                <a:cs typeface="+mn-cs"/>
              </a:rPr>
              <a:t>Este tipo de problemas p</a:t>
            </a:r>
            <a:r>
              <a:rPr lang="es-ES" sz="1200" kern="1200" dirty="0" smtClean="0">
                <a:solidFill>
                  <a:schemeClr val="tx1"/>
                </a:solidFill>
                <a:effectLst/>
                <a:latin typeface="+mn-lt"/>
                <a:ea typeface="+mn-ea"/>
                <a:cs typeface="+mn-cs"/>
              </a:rPr>
              <a:t>ertenece a la categoría de problemas de secuenciación de tareas,  los cuales están presentes en todas aquellas</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situaciones que implican la ejecución de acciones que requieren recursos cuya</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disponibilidad esta limitada y por tanto deben asignarse de modo eficiente,</a:t>
            </a:r>
            <a:r>
              <a:rPr lang="es-ES"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baseline="0" dirty="0" smtClean="0">
                <a:solidFill>
                  <a:schemeClr val="tx1"/>
                </a:solidFill>
                <a:effectLst/>
                <a:latin typeface="+mn-lt"/>
                <a:ea typeface="+mn-ea"/>
                <a:cs typeface="+mn-cs"/>
              </a:rPr>
              <a:t>los problemas de secuenciación de tareas también son </a:t>
            </a:r>
            <a:r>
              <a:rPr lang="es-ES" sz="1200" kern="1200" dirty="0" smtClean="0">
                <a:solidFill>
                  <a:schemeClr val="tx1"/>
                </a:solidFill>
                <a:effectLst/>
                <a:latin typeface="+mn-lt"/>
                <a:ea typeface="+mn-ea"/>
                <a:cs typeface="+mn-cs"/>
              </a:rPr>
              <a:t> conocidos como NP-Completos, para los que no existe o no se conoce un algoritmo determinista que encuentre una solución factible en un tiempo </a:t>
            </a:r>
            <a:r>
              <a:rPr lang="es-ES" sz="1200" kern="1200" dirty="0" err="1" smtClean="0">
                <a:solidFill>
                  <a:schemeClr val="tx1"/>
                </a:solidFill>
                <a:effectLst/>
                <a:latin typeface="+mn-lt"/>
                <a:ea typeface="+mn-ea"/>
                <a:cs typeface="+mn-cs"/>
              </a:rPr>
              <a:t>polinomial</a:t>
            </a:r>
            <a:r>
              <a:rPr lang="es-ES" sz="1200" kern="1200" dirty="0" smtClean="0">
                <a:solidFill>
                  <a:schemeClr val="tx1"/>
                </a:solidFill>
                <a:effectLst/>
                <a:latin typeface="+mn-lt"/>
                <a:ea typeface="+mn-ea"/>
                <a:cs typeface="+mn-cs"/>
              </a:rPr>
              <a:t> .</a:t>
            </a:r>
            <a:r>
              <a:rPr lang="es-E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20</a:t>
            </a:fld>
            <a:endParaRPr lang="es-ES"/>
          </a:p>
        </p:txBody>
      </p:sp>
    </p:spTree>
    <p:extLst>
      <p:ext uri="{BB962C8B-B14F-4D97-AF65-F5344CB8AC3E}">
        <p14:creationId xmlns:p14="http://schemas.microsoft.com/office/powerpoint/2010/main" val="180894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la Facultad de Matemática, Física y Computación </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a:t>
            </a:fld>
            <a:endParaRPr lang="es-ES"/>
          </a:p>
        </p:txBody>
      </p:sp>
    </p:spTree>
    <p:extLst>
      <p:ext uri="{BB962C8B-B14F-4D97-AF65-F5344CB8AC3E}">
        <p14:creationId xmlns:p14="http://schemas.microsoft.com/office/powerpoint/2010/main" val="3131993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  Los grupos de estudiantes que reciben las clases de cada asignatura.</a:t>
            </a:r>
          </a:p>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21</a:t>
            </a:fld>
            <a:endParaRPr lang="es-ES"/>
          </a:p>
        </p:txBody>
      </p:sp>
    </p:spTree>
    <p:extLst>
      <p:ext uri="{BB962C8B-B14F-4D97-AF65-F5344CB8AC3E}">
        <p14:creationId xmlns:p14="http://schemas.microsoft.com/office/powerpoint/2010/main" val="3986463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  Los grupos de estudiantes que reciben las clases de cada asignatura.</a:t>
            </a:r>
          </a:p>
          <a:p>
            <a:endParaRPr lang="es-ES" dirty="0" smtClean="0"/>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22</a:t>
            </a:fld>
            <a:endParaRPr lang="es-ES"/>
          </a:p>
        </p:txBody>
      </p:sp>
    </p:spTree>
    <p:extLst>
      <p:ext uri="{BB962C8B-B14F-4D97-AF65-F5344CB8AC3E}">
        <p14:creationId xmlns:p14="http://schemas.microsoft.com/office/powerpoint/2010/main" val="3429283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  y un conjunto de profesores encargados de impartir</a:t>
            </a:r>
            <a:r>
              <a:rPr lang="es-ES" baseline="0" dirty="0" smtClean="0"/>
              <a:t> las</a:t>
            </a:r>
            <a:r>
              <a:rPr lang="es-ES" dirty="0" smtClean="0"/>
              <a:t> clases.</a:t>
            </a:r>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23</a:t>
            </a:fld>
            <a:endParaRPr lang="es-ES"/>
          </a:p>
        </p:txBody>
      </p:sp>
    </p:spTree>
    <p:extLst>
      <p:ext uri="{BB962C8B-B14F-4D97-AF65-F5344CB8AC3E}">
        <p14:creationId xmlns:p14="http://schemas.microsoft.com/office/powerpoint/2010/main" val="2180142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 turnos de clases</a:t>
            </a:r>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24</a:t>
            </a:fld>
            <a:endParaRPr lang="es-ES"/>
          </a:p>
        </p:txBody>
      </p:sp>
    </p:spTree>
    <p:extLst>
      <p:ext uri="{BB962C8B-B14F-4D97-AF65-F5344CB8AC3E}">
        <p14:creationId xmlns:p14="http://schemas.microsoft.com/office/powerpoint/2010/main" val="1724812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que se impartirán un día y hora especifica del </a:t>
            </a:r>
            <a:r>
              <a:rPr lang="es-ES" dirty="0" smtClean="0"/>
              <a:t>periodo de planificación, </a:t>
            </a:r>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25</a:t>
            </a:fld>
            <a:endParaRPr lang="es-ES"/>
          </a:p>
        </p:txBody>
      </p:sp>
    </p:spTree>
    <p:extLst>
      <p:ext uri="{BB962C8B-B14F-4D97-AF65-F5344CB8AC3E}">
        <p14:creationId xmlns:p14="http://schemas.microsoft.com/office/powerpoint/2010/main" val="751035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en determinadas aulas, estas </a:t>
            </a:r>
            <a:r>
              <a:rPr lang="es-ES" dirty="0" smtClean="0"/>
              <a:t>pueden ser de diferentes  tipos según el uso al que se </a:t>
            </a:r>
          </a:p>
          <a:p>
            <a:r>
              <a:rPr lang="es-ES" dirty="0" smtClean="0"/>
              <a:t>dediquen (Conferencias, clases prácticas, laboratorios</a:t>
            </a:r>
            <a:r>
              <a:rPr lang="es-ES" baseline="0" dirty="0" smtClean="0"/>
              <a:t> </a:t>
            </a:r>
            <a:r>
              <a:rPr lang="es-ES" dirty="0" smtClean="0"/>
              <a:t>y tienen una </a:t>
            </a:r>
            <a:r>
              <a:rPr lang="es-ES" baseline="0" dirty="0" smtClean="0"/>
              <a:t> </a:t>
            </a:r>
            <a:r>
              <a:rPr lang="es-ES" dirty="0" smtClean="0"/>
              <a:t>capacidad máxima que no podrá ser rebasada.</a:t>
            </a:r>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26</a:t>
            </a:fld>
            <a:endParaRPr lang="es-ES"/>
          </a:p>
        </p:txBody>
      </p:sp>
    </p:spTree>
    <p:extLst>
      <p:ext uri="{BB962C8B-B14F-4D97-AF65-F5344CB8AC3E}">
        <p14:creationId xmlns:p14="http://schemas.microsoft.com/office/powerpoint/2010/main" val="1028909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Todo esto sujeto a un conjunto de restricciones </a:t>
            </a:r>
            <a:r>
              <a:rPr lang="es-ES" sz="1200" kern="1200" dirty="0" smtClean="0">
                <a:solidFill>
                  <a:schemeClr val="tx1"/>
                </a:solidFill>
                <a:effectLst/>
                <a:latin typeface="+mn-lt"/>
                <a:ea typeface="+mn-ea"/>
                <a:cs typeface="+mn-cs"/>
              </a:rPr>
              <a:t>que deben ser satisfechas simultáneamente por las asignaciones realizadas para que estas sean consideradas factibles y por ende, una solución del problema.</a:t>
            </a:r>
            <a:endParaRPr lang="es-ES" dirty="0" smtClean="0"/>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27</a:t>
            </a:fld>
            <a:endParaRPr lang="es-ES"/>
          </a:p>
        </p:txBody>
      </p:sp>
    </p:spTree>
    <p:extLst>
      <p:ext uri="{BB962C8B-B14F-4D97-AF65-F5344CB8AC3E}">
        <p14:creationId xmlns:p14="http://schemas.microsoft.com/office/powerpoint/2010/main" val="970680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latin typeface="Times New Roman" panose="02020603050405020304" pitchFamily="18" charset="0"/>
                <a:ea typeface="Calibri" panose="020F0502020204030204" pitchFamily="34" charset="0"/>
              </a:rPr>
              <a:t>Por ultimo</a:t>
            </a:r>
            <a:r>
              <a:rPr lang="es-ES" baseline="0" dirty="0" smtClean="0">
                <a:latin typeface="Times New Roman" panose="02020603050405020304" pitchFamily="18" charset="0"/>
                <a:ea typeface="Calibri" panose="020F0502020204030204" pitchFamily="34" charset="0"/>
              </a:rPr>
              <a:t> el </a:t>
            </a:r>
            <a:r>
              <a:rPr lang="es-ES" dirty="0" smtClean="0">
                <a:latin typeface="Times New Roman" panose="02020603050405020304" pitchFamily="18" charset="0"/>
                <a:ea typeface="Calibri" panose="020F0502020204030204" pitchFamily="34" charset="0"/>
              </a:rPr>
              <a:t>Objetivo deseado</a:t>
            </a:r>
            <a:r>
              <a:rPr lang="es-ES" baseline="0" dirty="0" smtClean="0">
                <a:latin typeface="Times New Roman" panose="02020603050405020304" pitchFamily="18" charset="0"/>
                <a:ea typeface="Calibri" panose="020F0502020204030204" pitchFamily="34" charset="0"/>
              </a:rPr>
              <a:t> es entonces </a:t>
            </a:r>
            <a:r>
              <a:rPr lang="es-ES" dirty="0" smtClean="0">
                <a:latin typeface="Times New Roman" panose="02020603050405020304" pitchFamily="18" charset="0"/>
                <a:ea typeface="Calibri" panose="020F0502020204030204" pitchFamily="34" charset="0"/>
              </a:rPr>
              <a:t>hallar un instante de inicio y un instante de finalización para cada turno, satisfaciendo el conjunto de restricciones correspondiente y optimizando una determinada función objetivo.</a:t>
            </a:r>
          </a:p>
          <a:p>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28</a:t>
            </a:fld>
            <a:endParaRPr lang="es-ES"/>
          </a:p>
        </p:txBody>
      </p:sp>
    </p:spTree>
    <p:extLst>
      <p:ext uri="{BB962C8B-B14F-4D97-AF65-F5344CB8AC3E}">
        <p14:creationId xmlns:p14="http://schemas.microsoft.com/office/powerpoint/2010/main" val="3098055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En la</a:t>
            </a:r>
            <a:r>
              <a:rPr lang="es-ES" baseline="0" dirty="0" smtClean="0">
                <a:effectLst/>
              </a:rPr>
              <a:t> literatura se exponen diferentes enfoques que dan solución al problema en cuestión, se pueden </a:t>
            </a:r>
            <a:r>
              <a:rPr lang="es-ES" dirty="0" smtClean="0">
                <a:effectLst/>
              </a:rPr>
              <a:t>apreciar diferencias, puntos de contacto y combinaciones entre ellos, siempre con el objetivo de mejorar las soluciones o reducir el costo computacional de obtenerlas. </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29</a:t>
            </a:fld>
            <a:endParaRPr lang="es-ES"/>
          </a:p>
        </p:txBody>
      </p:sp>
    </p:spTree>
    <p:extLst>
      <p:ext uri="{BB962C8B-B14F-4D97-AF65-F5344CB8AC3E}">
        <p14:creationId xmlns:p14="http://schemas.microsoft.com/office/powerpoint/2010/main" val="9492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Arial" panose="020B0604020202020204" pitchFamily="34" charset="0"/>
              <a:buNone/>
            </a:pPr>
            <a:r>
              <a:rPr lang="es-ES" dirty="0" smtClean="0">
                <a:solidFill>
                  <a:schemeClr val="tx1"/>
                </a:solidFill>
                <a:effectLst/>
              </a:rPr>
              <a:t>Por</a:t>
            </a:r>
            <a:r>
              <a:rPr lang="es-ES" baseline="0" dirty="0" smtClean="0">
                <a:solidFill>
                  <a:schemeClr val="tx1"/>
                </a:solidFill>
                <a:effectLst/>
              </a:rPr>
              <a:t> ejemplo el </a:t>
            </a:r>
            <a:r>
              <a:rPr lang="en-US" dirty="0" err="1" smtClean="0">
                <a:solidFill>
                  <a:srgbClr val="002060"/>
                </a:solidFill>
              </a:rPr>
              <a:t>Coloreado</a:t>
            </a:r>
            <a:r>
              <a:rPr lang="en-US" dirty="0" smtClean="0">
                <a:solidFill>
                  <a:srgbClr val="002060"/>
                </a:solidFill>
              </a:rPr>
              <a:t> de </a:t>
            </a:r>
            <a:r>
              <a:rPr lang="en-US" dirty="0" err="1" smtClean="0">
                <a:solidFill>
                  <a:srgbClr val="002060"/>
                </a:solidFill>
              </a:rPr>
              <a:t>grafos</a:t>
            </a:r>
            <a:r>
              <a:rPr lang="en-US" baseline="0" dirty="0" smtClean="0">
                <a:solidFill>
                  <a:srgbClr val="002060"/>
                </a:solidFill>
              </a:rPr>
              <a:t> </a:t>
            </a:r>
            <a:r>
              <a:rPr lang="es-ES" dirty="0" smtClean="0">
                <a:effectLst/>
              </a:rPr>
              <a:t>no permite modelar el amplio conjunto de restricciones implícitas</a:t>
            </a:r>
            <a:r>
              <a:rPr lang="es-ES" baseline="0" dirty="0" smtClean="0">
                <a:effectLst/>
              </a:rPr>
              <a:t> en estos problemas por lo que </a:t>
            </a:r>
            <a:r>
              <a:rPr lang="es-ES" dirty="0" smtClean="0">
                <a:effectLst/>
              </a:rPr>
              <a:t>resulta muy conveniente para generar horarios de exámenes debido a que estos tienen muchas menos restricciones</a:t>
            </a:r>
            <a:r>
              <a:rPr lang="es-ES" baseline="0" dirty="0" smtClean="0">
                <a:effectLst/>
              </a:rPr>
              <a:t> que un horario de clases.</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30</a:t>
            </a:fld>
            <a:endParaRPr lang="es-ES"/>
          </a:p>
        </p:txBody>
      </p:sp>
    </p:spTree>
    <p:extLst>
      <p:ext uri="{BB962C8B-B14F-4D97-AF65-F5344CB8AC3E}">
        <p14:creationId xmlns:p14="http://schemas.microsoft.com/office/powerpoint/2010/main" val="2926117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confección de</a:t>
            </a:r>
            <a:r>
              <a:rPr lang="es-ES" baseline="0" dirty="0" smtClean="0"/>
              <a:t> </a:t>
            </a:r>
            <a:r>
              <a:rPr lang="es-ES" dirty="0" smtClean="0"/>
              <a:t>los horarios docentes</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a:t>
            </a:fld>
            <a:endParaRPr lang="es-ES"/>
          </a:p>
        </p:txBody>
      </p:sp>
    </p:spTree>
    <p:extLst>
      <p:ext uri="{BB962C8B-B14F-4D97-AF65-F5344CB8AC3E}">
        <p14:creationId xmlns:p14="http://schemas.microsoft.com/office/powerpoint/2010/main" val="2643867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Se conoce de experiencias cubanas aplicando el enfoque de programación de restricciones, Tal es el caso del trabajo de (Tamayo et al., 2010) quienes proponen una alternativa para el proceso de planificación basado en PR</a:t>
            </a:r>
            <a:r>
              <a:rPr lang="es-ES" baseline="0" dirty="0" smtClean="0">
                <a:effectLst/>
              </a:rPr>
              <a:t> </a:t>
            </a:r>
            <a:r>
              <a:rPr lang="es-ES" dirty="0" smtClean="0">
                <a:effectLst/>
              </a:rPr>
              <a:t>que tiene en cuenta no solo las restricciones explícitamente declaradas sino también un conjunto de criterios de prioridad que otorgan mayor calidad a los horarios generados. </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31</a:t>
            </a:fld>
            <a:endParaRPr lang="es-ES"/>
          </a:p>
        </p:txBody>
      </p:sp>
    </p:spTree>
    <p:extLst>
      <p:ext uri="{BB962C8B-B14F-4D97-AF65-F5344CB8AC3E}">
        <p14:creationId xmlns:p14="http://schemas.microsoft.com/office/powerpoint/2010/main" val="2727255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n-US" dirty="0" smtClean="0">
                <a:effectLst/>
              </a:rPr>
              <a:t>Y </a:t>
            </a:r>
            <a:r>
              <a:rPr lang="en-US" dirty="0" err="1" smtClean="0">
                <a:effectLst/>
              </a:rPr>
              <a:t>las</a:t>
            </a:r>
            <a:r>
              <a:rPr lang="en-US" dirty="0" smtClean="0">
                <a:effectLst/>
              </a:rPr>
              <a:t> </a:t>
            </a:r>
            <a:r>
              <a:rPr lang="en-US" dirty="0" err="1" smtClean="0">
                <a:effectLst/>
              </a:rPr>
              <a:t>hiper-heurísticas</a:t>
            </a:r>
            <a:r>
              <a:rPr lang="en-US" dirty="0" smtClean="0">
                <a:effectLst/>
              </a:rPr>
              <a:t>:</a:t>
            </a:r>
            <a:r>
              <a:rPr lang="en-US" baseline="0" dirty="0" smtClean="0">
                <a:effectLst/>
              </a:rPr>
              <a:t> </a:t>
            </a:r>
            <a:r>
              <a:rPr lang="es-ES" baseline="0" dirty="0" smtClean="0">
                <a:effectLst/>
              </a:rPr>
              <a:t>Método que “inteligentemente” controla la elección de la heurística de bajo nivel que debiera ser aplicada en cada punto de decisión dependiendo de las características de las heurísticas y de la región del espacio de solución que se está explorando y que Para ello debe tener un mecanismo de aprendizaje.</a:t>
            </a:r>
            <a:endParaRPr lang="es-ES" dirty="0" smtClean="0">
              <a:effectLst/>
            </a:endParaRP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32</a:t>
            </a:fld>
            <a:endParaRPr lang="es-ES"/>
          </a:p>
        </p:txBody>
      </p:sp>
    </p:spTree>
    <p:extLst>
      <p:ext uri="{BB962C8B-B14F-4D97-AF65-F5344CB8AC3E}">
        <p14:creationId xmlns:p14="http://schemas.microsoft.com/office/powerpoint/2010/main" val="296269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smtClean="0"/>
              <a:t>E</a:t>
            </a:r>
            <a:r>
              <a:rPr lang="es-ES" baseline="0" dirty="0" smtClean="0"/>
              <a:t>n cada uno de los enfoques mencionados anteriormente los autores clasifican las restricciones en dos grandes grupos según su importancia.</a:t>
            </a:r>
            <a:endParaRPr lang="es-E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33</a:t>
            </a:fld>
            <a:endParaRPr lang="es-ES"/>
          </a:p>
        </p:txBody>
      </p:sp>
    </p:spTree>
    <p:extLst>
      <p:ext uri="{BB962C8B-B14F-4D97-AF65-F5344CB8AC3E}">
        <p14:creationId xmlns:p14="http://schemas.microsoft.com/office/powerpoint/2010/main" val="4046806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anose="020B0604020202020204" pitchFamily="34" charset="0"/>
              </a:rPr>
              <a:t>En </a:t>
            </a:r>
            <a:r>
              <a:rPr kumimoji="0" lang="en-US" sz="1200" b="0" i="0" u="none" strike="noStrike" cap="none" normalizeH="0" baseline="0" dirty="0" err="1" smtClean="0">
                <a:ln>
                  <a:noFill/>
                </a:ln>
                <a:solidFill>
                  <a:schemeClr val="tx1"/>
                </a:solidFill>
                <a:effectLst/>
                <a:latin typeface="Arial" panose="020B0604020202020204" pitchFamily="34" charset="0"/>
              </a:rPr>
              <a:t>nuestro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problema</a:t>
            </a:r>
            <a:r>
              <a:rPr kumimoji="0" lang="en-US" sz="1200" b="0" i="0" u="none" strike="noStrike" cap="none" normalizeH="0" baseline="0" dirty="0" smtClean="0">
                <a:ln>
                  <a:noFill/>
                </a:ln>
                <a:solidFill>
                  <a:schemeClr val="tx1"/>
                </a:solidFill>
                <a:effectLst/>
                <a:latin typeface="Arial" panose="020B0604020202020204" pitchFamily="34" charset="0"/>
              </a:rPr>
              <a:t> en particular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restricciones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que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fueron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tratadas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como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fuertes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fueron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siguientes</a:t>
            </a:r>
            <a:r>
              <a:rPr kumimoji="0" lang="en-US" sz="1200" b="0" i="0" u="none" strike="noStrike" cap="none" normalizeH="0" baseline="0" dirty="0" smtClean="0">
                <a:ln>
                  <a:noFill/>
                </a:ln>
                <a:solidFill>
                  <a:schemeClr val="tx1"/>
                </a:solidFill>
                <a:effectLst/>
                <a:latin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cap="none" normalizeH="0" baseline="0" dirty="0" err="1" smtClean="0">
                <a:ln>
                  <a:noFill/>
                </a:ln>
                <a:solidFill>
                  <a:schemeClr val="tx1"/>
                </a:solidFill>
                <a:effectLst/>
                <a:latin typeface="Arial" panose="020B0604020202020204" pitchFamily="34" charset="0"/>
              </a:rPr>
              <a:t>Fecha</a:t>
            </a:r>
            <a:r>
              <a:rPr kumimoji="0" lang="en-US" sz="1200" b="0" i="0" u="none" strike="noStrike" cap="none" normalizeH="0" baseline="0" dirty="0" smtClean="0">
                <a:ln>
                  <a:noFill/>
                </a:ln>
                <a:solidFill>
                  <a:schemeClr val="tx1"/>
                </a:solidFill>
                <a:effectLst/>
                <a:latin typeface="Arial" panose="020B0604020202020204" pitchFamily="34" charset="0"/>
              </a:rPr>
              <a:t> de </a:t>
            </a:r>
            <a:r>
              <a:rPr kumimoji="0" lang="en-US" sz="1200" b="0" i="0" u="none" strike="noStrike" cap="none" normalizeH="0" baseline="0" dirty="0" err="1" smtClean="0">
                <a:ln>
                  <a:noFill/>
                </a:ln>
                <a:solidFill>
                  <a:schemeClr val="tx1"/>
                </a:solidFill>
                <a:effectLst/>
                <a:latin typeface="Arial" panose="020B0604020202020204" pitchFamily="34" charset="0"/>
              </a:rPr>
              <a:t>inicio</a:t>
            </a:r>
            <a:r>
              <a:rPr kumimoji="0" lang="en-US" sz="1200" b="0" i="0" u="none" strike="noStrike" cap="none" normalizeH="0" baseline="0" dirty="0" smtClean="0">
                <a:ln>
                  <a:noFill/>
                </a:ln>
                <a:solidFill>
                  <a:schemeClr val="tx1"/>
                </a:solidFill>
                <a:effectLst/>
                <a:latin typeface="Arial" panose="020B0604020202020204" pitchFamily="34" charset="0"/>
              </a:rPr>
              <a:t> del </a:t>
            </a:r>
            <a:r>
              <a:rPr kumimoji="0" lang="en-US" sz="1200" b="0" i="0" u="none" strike="noStrike" cap="none" normalizeH="0" baseline="0" dirty="0" err="1" smtClean="0">
                <a:ln>
                  <a:noFill/>
                </a:ln>
                <a:solidFill>
                  <a:schemeClr val="tx1"/>
                </a:solidFill>
                <a:effectLst/>
                <a:latin typeface="Arial" panose="020B0604020202020204" pitchFamily="34" charset="0"/>
              </a:rPr>
              <a:t>curso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dias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feriados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actividades</a:t>
            </a:r>
            <a:r>
              <a:rPr kumimoji="0" lang="en-US" sz="1200" b="0" i="0" u="none" strike="noStrike" cap="none" normalizeH="0" baseline="0" dirty="0" smtClean="0">
                <a:ln>
                  <a:noFill/>
                </a:ln>
                <a:solidFill>
                  <a:schemeClr val="tx1"/>
                </a:solidFill>
                <a:effectLst/>
                <a:latin typeface="Arial" panose="020B0604020202020204" pitchFamily="34" charset="0"/>
              </a:rPr>
              <a:t> de extension </a:t>
            </a:r>
            <a:r>
              <a:rPr kumimoji="0" lang="en-US" sz="1200" b="0" i="0" u="none" strike="noStrike" cap="none" normalizeH="0" baseline="0" dirty="0" err="1" smtClean="0">
                <a:ln>
                  <a:noFill/>
                </a:ln>
                <a:solidFill>
                  <a:schemeClr val="tx1"/>
                </a:solidFill>
                <a:effectLst/>
                <a:latin typeface="Arial" panose="020B0604020202020204" pitchFamily="34" charset="0"/>
              </a:rPr>
              <a:t>planificadas</a:t>
            </a:r>
            <a:r>
              <a:rPr kumimoji="0" lang="en-US" sz="1200" b="0" i="0" u="none" strike="noStrike" cap="none" normalizeH="0" baseline="0" dirty="0" smtClean="0">
                <a:ln>
                  <a:noFill/>
                </a:ln>
                <a:solidFill>
                  <a:schemeClr val="tx1"/>
                </a:solidFill>
                <a:effectLst/>
                <a:latin typeface="Arial" panose="020B0604020202020204" pitchFamily="34" charset="0"/>
              </a:rPr>
              <a:t>, entre </a:t>
            </a:r>
            <a:r>
              <a:rPr kumimoji="0" lang="en-US" sz="1200" b="0" i="0" u="none" strike="noStrike" cap="none" normalizeH="0" baseline="0" dirty="0" err="1" smtClean="0">
                <a:ln>
                  <a:noFill/>
                </a:ln>
                <a:solidFill>
                  <a:schemeClr val="tx1"/>
                </a:solidFill>
                <a:effectLst/>
                <a:latin typeface="Arial" panose="020B0604020202020204" pitchFamily="34" charset="0"/>
              </a:rPr>
              <a:t>otras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que</a:t>
            </a:r>
            <a:r>
              <a:rPr kumimoji="0" lang="en-US" sz="1200" b="0" i="0" u="none" strike="noStrike" cap="none" normalizeH="0" baseline="0" dirty="0" smtClean="0">
                <a:ln>
                  <a:noFill/>
                </a:ln>
                <a:solidFill>
                  <a:schemeClr val="tx1"/>
                </a:solidFill>
                <a:effectLst/>
                <a:latin typeface="Arial" panose="020B0604020202020204" pitchFamily="34" charset="0"/>
              </a:rPr>
              <a:t> son del </a:t>
            </a:r>
            <a:r>
              <a:rPr kumimoji="0" lang="en-US" sz="1200" b="0" i="0" u="none" strike="noStrike" cap="none" normalizeH="0" baseline="0" dirty="0" err="1" smtClean="0">
                <a:ln>
                  <a:noFill/>
                </a:ln>
                <a:solidFill>
                  <a:schemeClr val="tx1"/>
                </a:solidFill>
                <a:effectLst/>
                <a:latin typeface="Arial" panose="020B0604020202020204" pitchFamily="34" charset="0"/>
              </a:rPr>
              <a:t>conocimiento</a:t>
            </a:r>
            <a:r>
              <a:rPr kumimoji="0" lang="en-US" sz="1200" b="0" i="0" u="none" strike="noStrike" cap="none" normalizeH="0" baseline="0" dirty="0" smtClean="0">
                <a:ln>
                  <a:noFill/>
                </a:ln>
                <a:solidFill>
                  <a:schemeClr val="tx1"/>
                </a:solidFill>
                <a:effectLst/>
                <a:latin typeface="Arial" panose="020B0604020202020204" pitchFamily="34" charset="0"/>
              </a:rPr>
              <a:t> de </a:t>
            </a:r>
            <a:r>
              <a:rPr kumimoji="0" lang="en-US" sz="1200" b="0" i="0" u="none" strike="noStrike" cap="none" normalizeH="0" baseline="0" dirty="0" err="1" smtClean="0">
                <a:ln>
                  <a:noFill/>
                </a:ln>
                <a:solidFill>
                  <a:schemeClr val="tx1"/>
                </a:solidFill>
                <a:effectLst/>
                <a:latin typeface="Arial" panose="020B0604020202020204" pitchFamily="34" charset="0"/>
              </a:rPr>
              <a:t>todos</a:t>
            </a:r>
            <a:r>
              <a:rPr kumimoji="0" lang="en-US" sz="1200" b="0" i="0" u="none" strike="noStrike" cap="none" normalizeH="0" baseline="0" dirty="0" smtClean="0">
                <a:ln>
                  <a:noFill/>
                </a:ln>
                <a:solidFill>
                  <a:schemeClr val="tx1"/>
                </a:solidFill>
                <a:effectLst/>
                <a:latin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anose="020B0604020202020204" pitchFamily="34" charset="0"/>
            </a:endParaRPr>
          </a:p>
          <a:p>
            <a:endParaRPr lang="es-VE"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34</a:t>
            </a:fld>
            <a:endParaRPr lang="es-ES"/>
          </a:p>
        </p:txBody>
      </p:sp>
    </p:spTree>
    <p:extLst>
      <p:ext uri="{BB962C8B-B14F-4D97-AF65-F5344CB8AC3E}">
        <p14:creationId xmlns:p14="http://schemas.microsoft.com/office/powerpoint/2010/main" val="4223161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317500" algn="l" defTabSz="914400" rtl="0" eaLnBrk="0" fontAlgn="base" latinLnBrk="0" hangingPunct="0">
              <a:lnSpc>
                <a:spcPct val="100000"/>
              </a:lnSpc>
              <a:spcBef>
                <a:spcPct val="0"/>
              </a:spcBef>
              <a:spcAft>
                <a:spcPct val="0"/>
              </a:spcAft>
              <a:buClrTx/>
              <a:buSzTx/>
              <a:buFontTx/>
              <a:buNone/>
              <a:tabLst/>
            </a:pPr>
            <a:endParaRPr lang="es-VE"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35</a:t>
            </a:fld>
            <a:endParaRPr lang="es-ES"/>
          </a:p>
        </p:txBody>
      </p:sp>
    </p:spTree>
    <p:extLst>
      <p:ext uri="{BB962C8B-B14F-4D97-AF65-F5344CB8AC3E}">
        <p14:creationId xmlns:p14="http://schemas.microsoft.com/office/powerpoint/2010/main" val="11258203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smtClean="0">
                <a:ln>
                  <a:noFill/>
                </a:ln>
                <a:solidFill>
                  <a:schemeClr val="tx1"/>
                </a:solidFill>
                <a:effectLst/>
                <a:latin typeface="Arial" panose="020B0604020202020204" pitchFamily="34" charset="0"/>
              </a:rPr>
              <a:t>Para </a:t>
            </a:r>
            <a:r>
              <a:rPr kumimoji="0" lang="en-US" sz="1200" b="0" i="0" u="none" strike="noStrike" cap="none" normalizeH="0" baseline="0" dirty="0" err="1" smtClean="0">
                <a:ln>
                  <a:noFill/>
                </a:ln>
                <a:solidFill>
                  <a:schemeClr val="tx1"/>
                </a:solidFill>
                <a:effectLst/>
                <a:latin typeface="Arial" panose="020B0604020202020204" pitchFamily="34" charset="0"/>
              </a:rPr>
              <a:t>generar</a:t>
            </a:r>
            <a:r>
              <a:rPr kumimoji="0" lang="en-US" sz="1200" b="0" i="0" u="none" strike="noStrike" cap="none" normalizeH="0" baseline="0" dirty="0" smtClean="0">
                <a:ln>
                  <a:noFill/>
                </a:ln>
                <a:solidFill>
                  <a:schemeClr val="tx1"/>
                </a:solidFill>
                <a:effectLst/>
                <a:latin typeface="Arial" panose="020B0604020202020204" pitchFamily="34" charset="0"/>
              </a:rPr>
              <a:t> el </a:t>
            </a:r>
            <a:r>
              <a:rPr kumimoji="0" lang="en-US" sz="1200" b="0" i="0" u="none" strike="noStrike" cap="none" normalizeH="0" baseline="0" dirty="0" err="1" smtClean="0">
                <a:ln>
                  <a:noFill/>
                </a:ln>
                <a:solidFill>
                  <a:schemeClr val="tx1"/>
                </a:solidFill>
                <a:effectLst/>
                <a:latin typeface="Arial" panose="020B0604020202020204" pitchFamily="34" charset="0"/>
              </a:rPr>
              <a:t>horario</a:t>
            </a:r>
            <a:r>
              <a:rPr kumimoji="0" lang="en-US" sz="1200" b="0" i="0" u="none" strike="noStrike" cap="none" normalizeH="0" baseline="0" dirty="0" smtClean="0">
                <a:ln>
                  <a:noFill/>
                </a:ln>
                <a:solidFill>
                  <a:schemeClr val="tx1"/>
                </a:solidFill>
                <a:effectLst/>
                <a:latin typeface="Arial" panose="020B0604020202020204" pitchFamily="34" charset="0"/>
              </a:rPr>
              <a:t>, el </a:t>
            </a:r>
            <a:r>
              <a:rPr kumimoji="0" lang="en-US" sz="1200" b="0" i="0" u="none" strike="noStrike" cap="none" normalizeH="0" baseline="0" dirty="0" err="1" smtClean="0">
                <a:ln>
                  <a:noFill/>
                </a:ln>
                <a:solidFill>
                  <a:schemeClr val="tx1"/>
                </a:solidFill>
                <a:effectLst/>
                <a:latin typeface="Arial" panose="020B0604020202020204" pitchFamily="34" charset="0"/>
              </a:rPr>
              <a:t>algoritmo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propuesto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tomó</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como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restricciones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suaves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preferencias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personales</a:t>
            </a:r>
            <a:r>
              <a:rPr kumimoji="0" lang="en-US" sz="1200" b="0" i="0" u="none" strike="noStrike" cap="none" normalizeH="0" baseline="0" dirty="0" smtClean="0">
                <a:ln>
                  <a:noFill/>
                </a:ln>
                <a:solidFill>
                  <a:schemeClr val="tx1"/>
                </a:solidFill>
                <a:effectLst/>
                <a:latin typeface="Arial" panose="020B0604020202020204" pitchFamily="34" charset="0"/>
              </a:rPr>
              <a:t> de los </a:t>
            </a:r>
            <a:r>
              <a:rPr kumimoji="0" lang="en-US" sz="1200" b="0" i="0" u="none" strike="noStrike" cap="none" normalizeH="0" baseline="0" dirty="0" err="1" smtClean="0">
                <a:ln>
                  <a:noFill/>
                </a:ln>
                <a:solidFill>
                  <a:schemeClr val="tx1"/>
                </a:solidFill>
                <a:effectLst/>
                <a:latin typeface="Arial" panose="020B0604020202020204" pitchFamily="34" charset="0"/>
              </a:rPr>
              <a:t>profesores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así</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como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diferentes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actividades</a:t>
            </a:r>
            <a:r>
              <a:rPr kumimoji="0" lang="en-US" sz="1200" b="0" i="0" u="none" strike="noStrike" cap="none" normalizeH="0" baseline="0" dirty="0" smtClean="0">
                <a:ln>
                  <a:noFill/>
                </a:ln>
                <a:solidFill>
                  <a:schemeClr val="tx1"/>
                </a:solidFill>
                <a:effectLst/>
                <a:latin typeface="Arial" panose="020B0604020202020204" pitchFamily="34" charset="0"/>
              </a:rPr>
              <a:t> de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cuales</a:t>
            </a:r>
            <a:r>
              <a:rPr kumimoji="0" lang="en-US" sz="1200" b="0" i="0" u="none" strike="noStrike" cap="none" normalizeH="0" baseline="0" dirty="0" smtClean="0">
                <a:ln>
                  <a:noFill/>
                </a:ln>
                <a:solidFill>
                  <a:schemeClr val="tx1"/>
                </a:solidFill>
                <a:effectLst/>
                <a:latin typeface="Arial" panose="020B0604020202020204" pitchFamily="34" charset="0"/>
              </a:rPr>
              <a:t> los </a:t>
            </a:r>
            <a:r>
              <a:rPr kumimoji="0" lang="en-US" sz="1200" b="0" i="0" u="none" strike="noStrike" cap="none" normalizeH="0" baseline="0" dirty="0" err="1" smtClean="0">
                <a:ln>
                  <a:noFill/>
                </a:ln>
                <a:solidFill>
                  <a:schemeClr val="tx1"/>
                </a:solidFill>
                <a:effectLst/>
                <a:latin typeface="Arial" panose="020B0604020202020204" pitchFamily="34" charset="0"/>
              </a:rPr>
              <a:t>profesores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tienen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conocimiento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por</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ser</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fijas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durante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todo</a:t>
            </a:r>
            <a:r>
              <a:rPr kumimoji="0" lang="en-US" sz="1200" b="0" i="0" u="none" strike="noStrike" cap="none" normalizeH="0" baseline="0" dirty="0" smtClean="0">
                <a:ln>
                  <a:noFill/>
                </a:ln>
                <a:solidFill>
                  <a:schemeClr val="tx1"/>
                </a:solidFill>
                <a:effectLst/>
                <a:latin typeface="Arial" panose="020B0604020202020204" pitchFamily="34" charset="0"/>
              </a:rPr>
              <a:t> el </a:t>
            </a:r>
            <a:r>
              <a:rPr kumimoji="0" lang="en-US" sz="1200" b="0" i="0" u="none" strike="noStrike" cap="none" normalizeH="0" baseline="0" dirty="0" err="1" smtClean="0">
                <a:ln>
                  <a:noFill/>
                </a:ln>
                <a:solidFill>
                  <a:schemeClr val="tx1"/>
                </a:solidFill>
                <a:effectLst/>
                <a:latin typeface="Arial" panose="020B0604020202020204" pitchFamily="34" charset="0"/>
              </a:rPr>
              <a:t>semestre</a:t>
            </a:r>
            <a:r>
              <a:rPr kumimoji="0" lang="en-US" sz="12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smtClean="0">
                <a:ln>
                  <a:noFill/>
                </a:ln>
                <a:solidFill>
                  <a:schemeClr val="tx1"/>
                </a:solidFill>
                <a:effectLst/>
                <a:latin typeface="Arial" panose="020B0604020202020204" pitchFamily="34" charset="0"/>
              </a:rPr>
              <a:t>Las </a:t>
            </a:r>
            <a:r>
              <a:rPr kumimoji="0" lang="en-US" sz="1200" b="0" i="0" u="none" strike="noStrike" cap="none" normalizeH="0" baseline="0" dirty="0" err="1" smtClean="0">
                <a:ln>
                  <a:noFill/>
                </a:ln>
                <a:solidFill>
                  <a:schemeClr val="tx1"/>
                </a:solidFill>
                <a:effectLst/>
                <a:latin typeface="Arial" panose="020B0604020202020204" pitchFamily="34" charset="0"/>
              </a:rPr>
              <a:t>restricciones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suaves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serán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entonces</a:t>
            </a:r>
            <a:r>
              <a:rPr kumimoji="0" lang="en-US" sz="1200" b="0" i="0" u="none" strike="noStrike" cap="none" normalizeH="0" baseline="0" dirty="0" smtClean="0">
                <a:ln>
                  <a:noFill/>
                </a:ln>
                <a:solidFill>
                  <a:schemeClr val="tx1"/>
                </a:solidFill>
                <a:effectLst/>
                <a:latin typeface="Arial" panose="020B0604020202020204" pitchFamily="34" charset="0"/>
              </a:rPr>
              <a:t> los </a:t>
            </a:r>
            <a:r>
              <a:rPr kumimoji="0" lang="en-US" sz="1200" b="0" i="0" u="none" strike="noStrike" cap="none" normalizeH="0" baseline="0" dirty="0" err="1" smtClean="0">
                <a:ln>
                  <a:noFill/>
                </a:ln>
                <a:solidFill>
                  <a:schemeClr val="tx1"/>
                </a:solidFill>
                <a:effectLst/>
                <a:latin typeface="Arial" panose="020B0604020202020204" pitchFamily="34" charset="0"/>
              </a:rPr>
              <a:t>días</a:t>
            </a:r>
            <a:r>
              <a:rPr kumimoji="0" lang="en-US" sz="1200" b="0" i="0" u="none" strike="noStrike" cap="none" normalizeH="0" baseline="0" dirty="0" smtClean="0">
                <a:ln>
                  <a:noFill/>
                </a:ln>
                <a:solidFill>
                  <a:schemeClr val="tx1"/>
                </a:solidFill>
                <a:effectLst/>
                <a:latin typeface="Arial" panose="020B0604020202020204" pitchFamily="34" charset="0"/>
              </a:rPr>
              <a:t> o </a:t>
            </a:r>
            <a:r>
              <a:rPr kumimoji="0" lang="en-US" sz="1200" b="0" i="0" u="none" strike="noStrike" cap="none" normalizeH="0" baseline="0" dirty="0" err="1" smtClean="0">
                <a:ln>
                  <a:noFill/>
                </a:ln>
                <a:solidFill>
                  <a:schemeClr val="tx1"/>
                </a:solidFill>
                <a:effectLst/>
                <a:latin typeface="Arial" panose="020B0604020202020204" pitchFamily="34" charset="0"/>
              </a:rPr>
              <a:t>turnos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en</a:t>
            </a:r>
            <a:r>
              <a:rPr kumimoji="0" lang="en-US" sz="1200" b="0" i="0" u="none" strike="noStrike" cap="none" normalizeH="0" baseline="0" dirty="0" smtClean="0">
                <a:ln>
                  <a:noFill/>
                </a:ln>
                <a:solidFill>
                  <a:schemeClr val="tx1"/>
                </a:solidFill>
                <a:effectLst/>
                <a:latin typeface="Arial" panose="020B0604020202020204" pitchFamily="34" charset="0"/>
              </a:rPr>
              <a:t> los </a:t>
            </a:r>
            <a:r>
              <a:rPr kumimoji="0" lang="en-US" sz="1200" b="0" i="0" u="none" strike="noStrike" cap="none" normalizeH="0" baseline="0" dirty="0" err="1" smtClean="0">
                <a:ln>
                  <a:noFill/>
                </a:ln>
                <a:solidFill>
                  <a:schemeClr val="tx1"/>
                </a:solidFill>
                <a:effectLst/>
                <a:latin typeface="Arial" panose="020B0604020202020204" pitchFamily="34" charset="0"/>
              </a:rPr>
              <a:t>que</a:t>
            </a:r>
            <a:r>
              <a:rPr kumimoji="0" lang="en-US" sz="1200" b="0" i="0" u="none" strike="noStrike" cap="none" normalizeH="0" baseline="0" dirty="0" smtClean="0">
                <a:ln>
                  <a:noFill/>
                </a:ln>
                <a:solidFill>
                  <a:schemeClr val="tx1"/>
                </a:solidFill>
                <a:effectLst/>
                <a:latin typeface="Arial" panose="020B0604020202020204" pitchFamily="34" charset="0"/>
              </a:rPr>
              <a:t> un </a:t>
            </a:r>
            <a:r>
              <a:rPr kumimoji="0" lang="en-US" sz="1200" b="0" i="0" u="none" strike="noStrike" cap="none" normalizeH="0" baseline="0" dirty="0" err="1" smtClean="0">
                <a:ln>
                  <a:noFill/>
                </a:ln>
                <a:solidFill>
                  <a:schemeClr val="tx1"/>
                </a:solidFill>
                <a:effectLst/>
                <a:latin typeface="Arial" panose="020B0604020202020204" pitchFamily="34" charset="0"/>
              </a:rPr>
              <a:t>profesor</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esté</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indispuesto</a:t>
            </a:r>
            <a:r>
              <a:rPr kumimoji="0" lang="en-US" sz="1200" b="0" i="0" u="none" strike="noStrike" cap="none" normalizeH="0" baseline="0" dirty="0" smtClean="0">
                <a:ln>
                  <a:noFill/>
                </a:ln>
                <a:solidFill>
                  <a:schemeClr val="tx1"/>
                </a:solidFill>
                <a:effectLst/>
                <a:latin typeface="Arial" panose="020B0604020202020204" pitchFamily="34" charset="0"/>
              </a:rPr>
              <a:t> para </a:t>
            </a:r>
            <a:r>
              <a:rPr kumimoji="0" lang="en-US" sz="1200" b="0" i="0" u="none" strike="noStrike" cap="none" normalizeH="0" baseline="0" dirty="0" err="1" smtClean="0">
                <a:ln>
                  <a:noFill/>
                </a:ln>
                <a:solidFill>
                  <a:schemeClr val="tx1"/>
                </a:solidFill>
                <a:effectLst/>
                <a:latin typeface="Arial" panose="020B0604020202020204" pitchFamily="34" charset="0"/>
              </a:rPr>
              <a:t>impartir</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clases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por</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cualquier</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motivo</a:t>
            </a:r>
            <a:r>
              <a:rPr kumimoji="0" lang="en-US" sz="1200" b="0" i="0" u="none" strike="noStrike" cap="none" normalizeH="0" baseline="0" dirty="0" smtClean="0">
                <a:ln>
                  <a:noFill/>
                </a:ln>
                <a:solidFill>
                  <a:schemeClr val="tx1"/>
                </a:solidFill>
                <a:effectLst/>
                <a:latin typeface="Arial" panose="020B0604020202020204" pitchFamily="34" charset="0"/>
              </a:rPr>
              <a:t>, o </a:t>
            </a:r>
            <a:r>
              <a:rPr kumimoji="0" lang="en-US" sz="1200" b="0" i="0" u="none" strike="noStrike" cap="none" normalizeH="0" baseline="0" dirty="0" err="1" smtClean="0">
                <a:ln>
                  <a:noFill/>
                </a:ln>
                <a:solidFill>
                  <a:schemeClr val="tx1"/>
                </a:solidFill>
                <a:effectLst/>
                <a:latin typeface="Arial" panose="020B0604020202020204" pitchFamily="34" charset="0"/>
              </a:rPr>
              <a:t>porque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su</a:t>
            </a:r>
            <a:r>
              <a:rPr kumimoji="0" lang="en-US" sz="1200" b="0" i="0" u="none" strike="noStrike" cap="none" normalizeH="0" baseline="0" dirty="0" smtClean="0">
                <a:ln>
                  <a:noFill/>
                </a:ln>
                <a:solidFill>
                  <a:schemeClr val="tx1"/>
                </a:solidFill>
                <a:effectLst/>
                <a:latin typeface="Arial" panose="020B0604020202020204" pitchFamily="34" charset="0"/>
              </a:rPr>
              <a:t> plan de </a:t>
            </a:r>
            <a:r>
              <a:rPr kumimoji="0" lang="en-US" sz="1200" b="0" i="0" u="none" strike="noStrike" cap="none" normalizeH="0" baseline="0" dirty="0" err="1" smtClean="0">
                <a:ln>
                  <a:noFill/>
                </a:ln>
                <a:solidFill>
                  <a:schemeClr val="tx1"/>
                </a:solidFill>
                <a:effectLst/>
                <a:latin typeface="Arial" panose="020B0604020202020204" pitchFamily="34" charset="0"/>
              </a:rPr>
              <a:t>trabajo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tenga</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afectaciones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que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si</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bien</a:t>
            </a:r>
            <a:r>
              <a:rPr kumimoji="0" lang="en-US" sz="1200" b="0" i="0" u="none" strike="noStrike" cap="none" normalizeH="0" baseline="0" dirty="0" smtClean="0">
                <a:ln>
                  <a:noFill/>
                </a:ln>
                <a:solidFill>
                  <a:schemeClr val="tx1"/>
                </a:solidFill>
                <a:effectLst/>
                <a:latin typeface="Arial" panose="020B0604020202020204" pitchFamily="34" charset="0"/>
              </a:rPr>
              <a:t> no </a:t>
            </a:r>
            <a:r>
              <a:rPr kumimoji="0" lang="en-US" sz="1200" b="0" i="0" u="none" strike="noStrike" cap="none" normalizeH="0" baseline="0" dirty="0" err="1" smtClean="0">
                <a:ln>
                  <a:noFill/>
                </a:ln>
                <a:solidFill>
                  <a:schemeClr val="tx1"/>
                </a:solidFill>
                <a:effectLst/>
                <a:latin typeface="Arial" panose="020B0604020202020204" pitchFamily="34" charset="0"/>
              </a:rPr>
              <a:t>es</a:t>
            </a:r>
            <a:r>
              <a:rPr kumimoji="0" lang="en-US" sz="1200" b="0" i="0" u="none" strike="noStrike" cap="none" normalizeH="0" baseline="0" dirty="0" smtClean="0">
                <a:ln>
                  <a:noFill/>
                </a:ln>
                <a:solidFill>
                  <a:schemeClr val="tx1"/>
                </a:solidFill>
                <a:effectLst/>
                <a:latin typeface="Arial" panose="020B0604020202020204" pitchFamily="34" charset="0"/>
              </a:rPr>
              <a:t> de </a:t>
            </a:r>
            <a:r>
              <a:rPr kumimoji="0" lang="en-US" sz="1200" b="0" i="0" u="none" strike="noStrike" cap="none" normalizeH="0" baseline="0" dirty="0" err="1" smtClean="0">
                <a:ln>
                  <a:noFill/>
                </a:ln>
                <a:solidFill>
                  <a:schemeClr val="tx1"/>
                </a:solidFill>
                <a:effectLst/>
                <a:latin typeface="Arial" panose="020B0604020202020204" pitchFamily="34" charset="0"/>
              </a:rPr>
              <a:t>obligatoria</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su</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asistencia</a:t>
            </a:r>
            <a:r>
              <a:rPr kumimoji="0" lang="en-US" sz="1200" b="0" i="0" u="none" strike="noStrike" cap="none" normalizeH="0" baseline="0" dirty="0" smtClean="0">
                <a:ln>
                  <a:noFill/>
                </a:ln>
                <a:solidFill>
                  <a:schemeClr val="tx1"/>
                </a:solidFill>
                <a:effectLst/>
                <a:latin typeface="Arial" panose="020B0604020202020204" pitchFamily="34" charset="0"/>
              </a:rPr>
              <a:t> o </a:t>
            </a:r>
            <a:r>
              <a:rPr kumimoji="0" lang="en-US" sz="1200" b="0" i="0" u="none" strike="noStrike" cap="none" normalizeH="0" baseline="0" dirty="0" err="1" smtClean="0">
                <a:ln>
                  <a:noFill/>
                </a:ln>
                <a:solidFill>
                  <a:schemeClr val="tx1"/>
                </a:solidFill>
                <a:effectLst/>
                <a:latin typeface="Arial" panose="020B0604020202020204" pitchFamily="34" charset="0"/>
              </a:rPr>
              <a:t>participación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sería</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deseable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su</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presencia</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Serán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restricciones</a:t>
            </a:r>
            <a:r>
              <a:rPr kumimoji="0" lang="en-US" sz="1200" b="0" i="0" u="none" strike="noStrike" cap="none" normalizeH="0" baseline="0" dirty="0" smtClean="0">
                <a:ln>
                  <a:noFill/>
                </a:ln>
                <a:solidFill>
                  <a:schemeClr val="tx1"/>
                </a:solidFill>
                <a:effectLst/>
                <a:latin typeface="Arial" panose="020B0604020202020204" pitchFamily="34" charset="0"/>
              </a:rPr>
              <a:t> de </a:t>
            </a:r>
            <a:r>
              <a:rPr kumimoji="0" lang="en-US" sz="1200" b="0" i="0" u="none" strike="noStrike" cap="none" normalizeH="0" baseline="0" dirty="0" err="1" smtClean="0">
                <a:ln>
                  <a:noFill/>
                </a:ln>
                <a:solidFill>
                  <a:schemeClr val="tx1"/>
                </a:solidFill>
                <a:effectLst/>
                <a:latin typeface="Arial" panose="020B0604020202020204" pitchFamily="34" charset="0"/>
              </a:rPr>
              <a:t>este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tipo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entonces</a:t>
            </a:r>
            <a:r>
              <a:rPr kumimoji="0" lang="en-US" sz="12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smtClean="0">
                <a:ln>
                  <a:noFill/>
                </a:ln>
                <a:solidFill>
                  <a:schemeClr val="tx1"/>
                </a:solidFill>
                <a:effectLst/>
                <a:latin typeface="Arial" panose="020B0604020202020204" pitchFamily="34" charset="0"/>
              </a:rPr>
              <a:t>Los planes de </a:t>
            </a:r>
            <a:r>
              <a:rPr kumimoji="0" lang="en-US" sz="1200" b="0" i="0" u="none" strike="noStrike" cap="none" normalizeH="0" baseline="0" dirty="0" err="1" smtClean="0">
                <a:ln>
                  <a:noFill/>
                </a:ln>
                <a:solidFill>
                  <a:schemeClr val="tx1"/>
                </a:solidFill>
                <a:effectLst/>
                <a:latin typeface="Arial" panose="020B0604020202020204" pitchFamily="34" charset="0"/>
              </a:rPr>
              <a:t>trabajo</a:t>
            </a:r>
            <a:r>
              <a:rPr kumimoji="0" lang="en-US" sz="1200" b="0" i="0" u="none" strike="noStrike" cap="none" normalizeH="0" baseline="0" dirty="0" smtClean="0">
                <a:ln>
                  <a:noFill/>
                </a:ln>
                <a:solidFill>
                  <a:schemeClr val="tx1"/>
                </a:solidFill>
                <a:effectLst/>
                <a:latin typeface="Arial" panose="020B0604020202020204" pitchFamily="34" charset="0"/>
              </a:rPr>
              <a:t> son </a:t>
            </a:r>
            <a:r>
              <a:rPr kumimoji="0" lang="en-US" sz="1200" b="0" i="0" u="none" strike="noStrike" cap="none" normalizeH="0" baseline="0" dirty="0" err="1" smtClean="0">
                <a:ln>
                  <a:noFill/>
                </a:ln>
                <a:solidFill>
                  <a:schemeClr val="tx1"/>
                </a:solidFill>
                <a:effectLst/>
                <a:latin typeface="Arial" panose="020B0604020202020204" pitchFamily="34" charset="0"/>
              </a:rPr>
              <a:t>confeccionados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mensualmente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por</a:t>
            </a:r>
            <a:r>
              <a:rPr kumimoji="0" lang="en-US" sz="1200" b="0" i="0" u="none" strike="noStrike" cap="none" normalizeH="0" baseline="0" dirty="0" smtClean="0">
                <a:ln>
                  <a:noFill/>
                </a:ln>
                <a:solidFill>
                  <a:schemeClr val="tx1"/>
                </a:solidFill>
                <a:effectLst/>
                <a:latin typeface="Arial" panose="020B0604020202020204" pitchFamily="34" charset="0"/>
              </a:rPr>
              <a:t> lo </a:t>
            </a:r>
            <a:r>
              <a:rPr kumimoji="0" lang="en-US" sz="1200" b="0" i="0" u="none" strike="noStrike" cap="none" normalizeH="0" baseline="0" dirty="0" err="1" smtClean="0">
                <a:ln>
                  <a:noFill/>
                </a:ln>
                <a:solidFill>
                  <a:schemeClr val="tx1"/>
                </a:solidFill>
                <a:effectLst/>
                <a:latin typeface="Arial" panose="020B0604020202020204" pitchFamily="34" charset="0"/>
              </a:rPr>
              <a:t>que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actividades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que</a:t>
            </a:r>
            <a:r>
              <a:rPr kumimoji="0" lang="en-US" sz="1200" b="0" i="0" u="none" strike="noStrike" cap="none" normalizeH="0" baseline="0" dirty="0" smtClean="0">
                <a:ln>
                  <a:noFill/>
                </a:ln>
                <a:solidFill>
                  <a:schemeClr val="tx1"/>
                </a:solidFill>
                <a:effectLst/>
                <a:latin typeface="Arial" panose="020B0604020202020204" pitchFamily="34" charset="0"/>
              </a:rPr>
              <a:t> en </a:t>
            </a:r>
            <a:r>
              <a:rPr kumimoji="0" lang="en-US" sz="1200" b="0" i="0" u="none" strike="noStrike" cap="none" normalizeH="0" baseline="0" dirty="0" err="1" smtClean="0">
                <a:ln>
                  <a:noFill/>
                </a:ln>
                <a:solidFill>
                  <a:schemeClr val="tx1"/>
                </a:solidFill>
                <a:effectLst/>
                <a:latin typeface="Arial" panose="020B0604020202020204" pitchFamily="34" charset="0"/>
              </a:rPr>
              <a:t>él</a:t>
            </a:r>
            <a:r>
              <a:rPr kumimoji="0" lang="en-US" sz="1200" b="0" i="0" u="none" strike="noStrike" cap="none" normalizeH="0" baseline="0" dirty="0" smtClean="0">
                <a:ln>
                  <a:noFill/>
                </a:ln>
                <a:solidFill>
                  <a:schemeClr val="tx1"/>
                </a:solidFill>
                <a:effectLst/>
                <a:latin typeface="Arial" panose="020B0604020202020204" pitchFamily="34" charset="0"/>
              </a:rPr>
              <a:t> se </a:t>
            </a:r>
            <a:r>
              <a:rPr kumimoji="0" lang="en-US" sz="1200" b="0" i="0" u="none" strike="noStrike" cap="none" normalizeH="0" baseline="0" dirty="0" err="1" smtClean="0">
                <a:ln>
                  <a:noFill/>
                </a:ln>
                <a:solidFill>
                  <a:schemeClr val="tx1"/>
                </a:solidFill>
                <a:effectLst/>
                <a:latin typeface="Arial" panose="020B0604020202020204" pitchFamily="34" charset="0"/>
              </a:rPr>
              <a:t>planifiquen</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excluyendo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anteriormente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mencionadas</a:t>
            </a:r>
            <a:r>
              <a:rPr kumimoji="0" lang="en-US" sz="1200" b="0" i="0" u="none" strike="noStrike" cap="none" normalizeH="0" baseline="0" dirty="0" smtClean="0">
                <a:ln>
                  <a:noFill/>
                </a:ln>
                <a:solidFill>
                  <a:schemeClr val="tx1"/>
                </a:solidFill>
                <a:effectLst/>
                <a:latin typeface="Arial" panose="020B0604020202020204" pitchFamily="34" charset="0"/>
              </a:rPr>
              <a:t>, no se </a:t>
            </a:r>
            <a:r>
              <a:rPr kumimoji="0" lang="en-US" sz="1200" b="0" i="0" u="none" strike="noStrike" cap="none" normalizeH="0" baseline="0" dirty="0" err="1" smtClean="0">
                <a:ln>
                  <a:noFill/>
                </a:ln>
                <a:solidFill>
                  <a:schemeClr val="tx1"/>
                </a:solidFill>
                <a:effectLst/>
                <a:latin typeface="Arial" panose="020B0604020202020204" pitchFamily="34" charset="0"/>
              </a:rPr>
              <a:t>tendrán</a:t>
            </a:r>
            <a:r>
              <a:rPr kumimoji="0" lang="en-US" sz="1200" b="0" i="0" u="none" strike="noStrike" cap="none" normalizeH="0" baseline="0" dirty="0" smtClean="0">
                <a:ln>
                  <a:noFill/>
                </a:ln>
                <a:solidFill>
                  <a:schemeClr val="tx1"/>
                </a:solidFill>
                <a:effectLst/>
                <a:latin typeface="Arial" panose="020B0604020202020204" pitchFamily="34" charset="0"/>
              </a:rPr>
              <a:t> en </a:t>
            </a:r>
            <a:r>
              <a:rPr kumimoji="0" lang="en-US" sz="1200" b="0" i="0" u="none" strike="noStrike" cap="none" normalizeH="0" baseline="0" dirty="0" err="1" smtClean="0">
                <a:ln>
                  <a:noFill/>
                </a:ln>
                <a:solidFill>
                  <a:schemeClr val="tx1"/>
                </a:solidFill>
                <a:effectLst/>
                <a:latin typeface="Arial" panose="020B0604020202020204" pitchFamily="34" charset="0"/>
              </a:rPr>
              <a:t>cuenta</a:t>
            </a:r>
            <a:r>
              <a:rPr kumimoji="0" lang="en-US" sz="1200" b="0" i="0" u="none" strike="noStrike" cap="none" normalizeH="0" baseline="0" dirty="0" smtClean="0">
                <a:ln>
                  <a:noFill/>
                </a:ln>
                <a:solidFill>
                  <a:schemeClr val="tx1"/>
                </a:solidFill>
                <a:effectLst/>
                <a:latin typeface="Arial" panose="020B0604020202020204" pitchFamily="34" charset="0"/>
              </a:rPr>
              <a:t> en la </a:t>
            </a:r>
            <a:r>
              <a:rPr kumimoji="0" lang="en-US" sz="1200" b="0" i="0" u="none" strike="noStrike" cap="none" normalizeH="0" baseline="0" dirty="0" err="1" smtClean="0">
                <a:ln>
                  <a:noFill/>
                </a:ln>
                <a:solidFill>
                  <a:schemeClr val="tx1"/>
                </a:solidFill>
                <a:effectLst/>
                <a:latin typeface="Arial" panose="020B0604020202020204" pitchFamily="34" charset="0"/>
              </a:rPr>
              <a:t>generación</a:t>
            </a:r>
            <a:r>
              <a:rPr kumimoji="0" lang="en-US" sz="1200" b="0" i="0" u="none" strike="noStrike" cap="none" normalizeH="0" baseline="0" dirty="0" smtClean="0">
                <a:ln>
                  <a:noFill/>
                </a:ln>
                <a:solidFill>
                  <a:schemeClr val="tx1"/>
                </a:solidFill>
                <a:effectLst/>
                <a:latin typeface="Arial" panose="020B0604020202020204" pitchFamily="34" charset="0"/>
              </a:rPr>
              <a:t> del </a:t>
            </a:r>
            <a:r>
              <a:rPr kumimoji="0" lang="en-US" sz="1200" b="0" i="0" u="none" strike="noStrike" cap="none" normalizeH="0" baseline="0" dirty="0" err="1" smtClean="0">
                <a:ln>
                  <a:noFill/>
                </a:ln>
                <a:solidFill>
                  <a:schemeClr val="tx1"/>
                </a:solidFill>
                <a:effectLst/>
                <a:latin typeface="Arial" panose="020B0604020202020204" pitchFamily="34" charset="0"/>
              </a:rPr>
              <a:t>horario</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docente</a:t>
            </a:r>
            <a:r>
              <a:rPr kumimoji="0" lang="en-US" sz="1200" b="0" i="0" u="none" strike="noStrike" cap="none" normalizeH="0" baseline="0" dirty="0" smtClean="0">
                <a:ln>
                  <a:noFill/>
                </a:ln>
                <a:solidFill>
                  <a:schemeClr val="tx1"/>
                </a:solidFill>
                <a:effectLst/>
                <a:latin typeface="Arial" panose="020B0604020202020204" pitchFamily="34" charset="0"/>
              </a:rPr>
              <a:t> y el </a:t>
            </a:r>
            <a:r>
              <a:rPr kumimoji="0" lang="en-US" sz="1200" b="0" i="0" u="none" strike="noStrike" cap="none" normalizeH="0" baseline="0" dirty="0" err="1" smtClean="0">
                <a:ln>
                  <a:noFill/>
                </a:ln>
                <a:solidFill>
                  <a:schemeClr val="tx1"/>
                </a:solidFill>
                <a:effectLst/>
                <a:latin typeface="Arial" panose="020B0604020202020204" pitchFamily="34" charset="0"/>
              </a:rPr>
              <a:t>profesor</a:t>
            </a:r>
            <a:r>
              <a:rPr kumimoji="0" lang="en-US" sz="1200" b="0" i="0" u="none" strike="noStrike" cap="none" normalizeH="0" baseline="0" dirty="0" smtClean="0">
                <a:ln>
                  <a:noFill/>
                </a:ln>
                <a:solidFill>
                  <a:schemeClr val="tx1"/>
                </a:solidFill>
                <a:effectLst/>
                <a:latin typeface="Arial" panose="020B0604020202020204" pitchFamily="34" charset="0"/>
              </a:rPr>
              <a:t> solo </a:t>
            </a:r>
            <a:r>
              <a:rPr kumimoji="0" lang="en-US" sz="1200" b="0" i="0" u="none" strike="noStrike" cap="none" normalizeH="0" baseline="0" dirty="0" err="1" smtClean="0">
                <a:ln>
                  <a:noFill/>
                </a:ln>
                <a:solidFill>
                  <a:schemeClr val="tx1"/>
                </a:solidFill>
                <a:effectLst/>
                <a:latin typeface="Arial" panose="020B0604020202020204" pitchFamily="34" charset="0"/>
              </a:rPr>
              <a:t>podrá</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asistir</a:t>
            </a:r>
            <a:r>
              <a:rPr kumimoji="0" lang="en-US" sz="1200" b="0" i="0" u="none" strike="noStrike" cap="none" normalizeH="0" baseline="0" dirty="0" smtClean="0">
                <a:ln>
                  <a:noFill/>
                </a:ln>
                <a:solidFill>
                  <a:schemeClr val="tx1"/>
                </a:solidFill>
                <a:effectLst/>
                <a:latin typeface="Arial" panose="020B0604020202020204" pitchFamily="34" charset="0"/>
              </a:rPr>
              <a:t> a </a:t>
            </a:r>
            <a:r>
              <a:rPr kumimoji="0" lang="en-US" sz="1200" b="0" i="0" u="none" strike="noStrike" cap="none" normalizeH="0" baseline="0" dirty="0" err="1" smtClean="0">
                <a:ln>
                  <a:noFill/>
                </a:ln>
                <a:solidFill>
                  <a:schemeClr val="tx1"/>
                </a:solidFill>
                <a:effectLst/>
                <a:latin typeface="Arial" panose="020B0604020202020204" pitchFamily="34" charset="0"/>
              </a:rPr>
              <a:t>las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mismas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si</a:t>
            </a:r>
            <a:r>
              <a:rPr kumimoji="0" lang="en-US" sz="1200" b="0" i="0" u="none" strike="noStrike" cap="none" normalizeH="0" baseline="0" dirty="0" smtClean="0">
                <a:ln>
                  <a:noFill/>
                </a:ln>
                <a:solidFill>
                  <a:schemeClr val="tx1"/>
                </a:solidFill>
                <a:effectLst/>
                <a:latin typeface="Arial" panose="020B0604020202020204" pitchFamily="34" charset="0"/>
              </a:rPr>
              <a:t> no </a:t>
            </a:r>
            <a:r>
              <a:rPr kumimoji="0" lang="en-US" sz="1200" b="0" i="0" u="none" strike="noStrike" cap="none" normalizeH="0" baseline="0" dirty="0" err="1" smtClean="0">
                <a:ln>
                  <a:noFill/>
                </a:ln>
                <a:solidFill>
                  <a:schemeClr val="tx1"/>
                </a:solidFill>
                <a:effectLst/>
                <a:latin typeface="Arial" panose="020B0604020202020204" pitchFamily="34" charset="0"/>
              </a:rPr>
              <a:t>tiene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clases</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planificadas</a:t>
            </a:r>
            <a:r>
              <a:rPr kumimoji="0" lang="en-US" sz="1200" b="0" i="0" u="none" strike="noStrike" cap="none" normalizeH="0" baseline="0" dirty="0" smtClean="0">
                <a:ln>
                  <a:noFill/>
                </a:ln>
                <a:solidFill>
                  <a:schemeClr val="tx1"/>
                </a:solidFill>
                <a:effectLst/>
                <a:latin typeface="Arial" panose="020B0604020202020204" pitchFamily="34" charset="0"/>
              </a:rPr>
              <a:t> en </a:t>
            </a:r>
            <a:r>
              <a:rPr kumimoji="0" lang="en-US" sz="1200" b="0" i="0" u="none" strike="noStrike" cap="none" normalizeH="0" baseline="0" dirty="0" err="1" smtClean="0">
                <a:ln>
                  <a:noFill/>
                </a:ln>
                <a:solidFill>
                  <a:schemeClr val="tx1"/>
                </a:solidFill>
                <a:effectLst/>
                <a:latin typeface="Arial" panose="020B0604020202020204" pitchFamily="34" charset="0"/>
              </a:rPr>
              <a:t>ese</a:t>
            </a:r>
            <a:r>
              <a:rPr kumimoji="0" lang="en-US" sz="1200" b="0" i="0" u="none" strike="noStrike" cap="none" normalizeH="0" baseline="0" dirty="0" smtClean="0">
                <a:ln>
                  <a:noFill/>
                </a:ln>
                <a:solidFill>
                  <a:schemeClr val="tx1"/>
                </a:solidFill>
                <a:effectLst/>
                <a:latin typeface="Arial" panose="020B0604020202020204" pitchFamily="34" charset="0"/>
              </a:rPr>
              <a:t> </a:t>
            </a:r>
            <a:r>
              <a:rPr kumimoji="0" lang="en-US" sz="1200" b="0" i="0" u="none" strike="noStrike" cap="none" normalizeH="0" baseline="0" dirty="0" err="1" smtClean="0">
                <a:ln>
                  <a:noFill/>
                </a:ln>
                <a:solidFill>
                  <a:schemeClr val="tx1"/>
                </a:solidFill>
                <a:effectLst/>
                <a:latin typeface="Arial" panose="020B0604020202020204" pitchFamily="34" charset="0"/>
              </a:rPr>
              <a:t>espacio</a:t>
            </a:r>
            <a:r>
              <a:rPr kumimoji="0" lang="en-US" sz="1200" b="0" i="0" u="none" strike="noStrike" cap="none" normalizeH="0" baseline="0" dirty="0" smtClean="0">
                <a:ln>
                  <a:noFill/>
                </a:ln>
                <a:solidFill>
                  <a:schemeClr val="tx1"/>
                </a:solidFill>
                <a:effectLst/>
                <a:latin typeface="Arial" panose="020B0604020202020204" pitchFamily="34" charset="0"/>
              </a:rPr>
              <a:t> de </a:t>
            </a:r>
            <a:r>
              <a:rPr kumimoji="0" lang="en-US" sz="1200" b="0" i="0" u="none" strike="noStrike" cap="none" normalizeH="0" baseline="0" dirty="0" err="1" smtClean="0">
                <a:ln>
                  <a:noFill/>
                </a:ln>
                <a:solidFill>
                  <a:schemeClr val="tx1"/>
                </a:solidFill>
                <a:effectLst/>
                <a:latin typeface="Arial" panose="020B0604020202020204" pitchFamily="34" charset="0"/>
              </a:rPr>
              <a:t>tiempo</a:t>
            </a:r>
            <a:r>
              <a:rPr kumimoji="0" lang="en-US" sz="1200" b="0" i="0" u="none" strike="noStrike" cap="none" normalizeH="0" baseline="0" dirty="0" smtClean="0">
                <a:ln>
                  <a:noFill/>
                </a:ln>
                <a:solidFill>
                  <a:schemeClr val="tx1"/>
                </a:solidFill>
                <a:effectLst/>
                <a:latin typeface="Arial" panose="020B0604020202020204" pitchFamily="34" charset="0"/>
              </a:rPr>
              <a:t>.</a:t>
            </a: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smtClean="0">
                <a:ln>
                  <a:noFill/>
                </a:ln>
                <a:solidFill>
                  <a:schemeClr val="tx1"/>
                </a:solidFill>
                <a:effectLst/>
                <a:latin typeface="Arial" panose="020B0604020202020204" pitchFamily="34" charset="0"/>
              </a:rPr>
              <a:t/>
            </a:r>
            <a:br>
              <a:rPr kumimoji="0" lang="en-US" sz="1200" b="0" i="0" u="none" strike="noStrike" cap="none" normalizeH="0" baseline="0" dirty="0" smtClean="0">
                <a:ln>
                  <a:noFill/>
                </a:ln>
                <a:solidFill>
                  <a:schemeClr val="tx1"/>
                </a:solidFill>
                <a:effectLst/>
                <a:latin typeface="Arial" panose="020B0604020202020204" pitchFamily="34" charset="0"/>
              </a:rPr>
            </a:br>
            <a:endParaRPr kumimoji="0" lang="en-US" sz="1200" b="0" i="0" u="none" strike="noStrike" cap="none" normalizeH="0" baseline="0" dirty="0" smtClean="0">
              <a:ln>
                <a:noFill/>
              </a:ln>
              <a:solidFill>
                <a:schemeClr val="tx1"/>
              </a:solidFill>
              <a:effectLst/>
              <a:latin typeface="Arial" panose="020B0604020202020204" pitchFamily="34" charset="0"/>
            </a:endParaRPr>
          </a:p>
          <a:p>
            <a:endParaRPr lang="es-VE"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36</a:t>
            </a:fld>
            <a:endParaRPr lang="es-ES"/>
          </a:p>
        </p:txBody>
      </p:sp>
    </p:spTree>
    <p:extLst>
      <p:ext uri="{BB962C8B-B14F-4D97-AF65-F5344CB8AC3E}">
        <p14:creationId xmlns:p14="http://schemas.microsoft.com/office/powerpoint/2010/main" val="619903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El Aprendizaje Reforzado surge como un enfoque</a:t>
            </a:r>
            <a:r>
              <a:rPr lang="es-ES" baseline="0" dirty="0" smtClean="0"/>
              <a:t> para resolver este tipo de problemas debido a que permite separar las restricciones en fuertes y blandas de manera natural. Este enfoque </a:t>
            </a:r>
            <a:r>
              <a:rPr lang="es-ES" dirty="0" smtClean="0"/>
              <a:t>es aprender</a:t>
            </a:r>
            <a:r>
              <a:rPr lang="es-ES" baseline="0" dirty="0" smtClean="0"/>
              <a:t> </a:t>
            </a:r>
            <a:r>
              <a:rPr lang="es-ES" dirty="0" smtClean="0"/>
              <a:t>qué hacer o</a:t>
            </a:r>
            <a:r>
              <a:rPr lang="es-ES" baseline="0" dirty="0" smtClean="0"/>
              <a:t> </a:t>
            </a:r>
            <a:r>
              <a:rPr lang="es-ES" dirty="0" smtClean="0"/>
              <a:t>como asociar situaciones con acciones</a:t>
            </a:r>
            <a:r>
              <a:rPr lang="es-ES" baseline="0" dirty="0" smtClean="0"/>
              <a:t>, </a:t>
            </a:r>
            <a:r>
              <a:rPr lang="es-ES" dirty="0" smtClean="0"/>
              <a:t>de forma tal que se maximice una</a:t>
            </a:r>
            <a:r>
              <a:rPr lang="es-ES" baseline="0" dirty="0" smtClean="0"/>
              <a:t> </a:t>
            </a:r>
            <a:r>
              <a:rPr lang="es-ES" dirty="0" smtClean="0"/>
              <a:t>señal numérica de recompensa. Al aprendiz no se le dice que acciones tomar, sino que</a:t>
            </a:r>
            <a:r>
              <a:rPr lang="es-ES" baseline="0" dirty="0" smtClean="0"/>
              <a:t> </a:t>
            </a:r>
            <a:r>
              <a:rPr lang="es-ES" dirty="0" smtClean="0"/>
              <a:t>debe descubrir que acciones arrojan la mayor recompensa seleccionándolas. </a:t>
            </a:r>
          </a:p>
          <a:p>
            <a:endParaRPr lang="es-ES" dirty="0" smtClean="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37</a:t>
            </a:fld>
            <a:endParaRPr lang="es-ES"/>
          </a:p>
        </p:txBody>
      </p:sp>
    </p:spTree>
    <p:extLst>
      <p:ext uri="{BB962C8B-B14F-4D97-AF65-F5344CB8AC3E}">
        <p14:creationId xmlns:p14="http://schemas.microsoft.com/office/powerpoint/2010/main" val="1377386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modelo estándar del aprendizaje reforzado un agente está conectado con su</a:t>
            </a:r>
            <a:r>
              <a:rPr lang="es-ES" baseline="0" dirty="0" smtClean="0"/>
              <a:t> </a:t>
            </a:r>
            <a:r>
              <a:rPr lang="es-ES" dirty="0" smtClean="0"/>
              <a:t>ambiente vía percepción y acción, </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38</a:t>
            </a:fld>
            <a:endParaRPr lang="es-ES"/>
          </a:p>
        </p:txBody>
      </p:sp>
    </p:spTree>
    <p:extLst>
      <p:ext uri="{BB962C8B-B14F-4D97-AF65-F5344CB8AC3E}">
        <p14:creationId xmlns:p14="http://schemas.microsoft.com/office/powerpoint/2010/main" val="469449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cada interacción el agente percibe el estado actual</a:t>
            </a:r>
            <a:r>
              <a:rPr lang="es-ES" baseline="0" dirty="0" smtClean="0"/>
              <a:t> </a:t>
            </a:r>
            <a:r>
              <a:rPr lang="es-ES" dirty="0" smtClean="0"/>
              <a:t>s’ del ambiente</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39</a:t>
            </a:fld>
            <a:endParaRPr lang="es-ES"/>
          </a:p>
        </p:txBody>
      </p:sp>
    </p:spTree>
    <p:extLst>
      <p:ext uri="{BB962C8B-B14F-4D97-AF65-F5344CB8AC3E}">
        <p14:creationId xmlns:p14="http://schemas.microsoft.com/office/powerpoint/2010/main" val="3254393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y selecciona una acción ‘a’ para cambiar dicho estado. </a:t>
            </a:r>
          </a:p>
          <a:p>
            <a:endParaRPr lang="es-ES" dirty="0" smtClean="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40</a:t>
            </a:fld>
            <a:endParaRPr lang="es-ES"/>
          </a:p>
        </p:txBody>
      </p:sp>
    </p:spTree>
    <p:extLst>
      <p:ext uri="{BB962C8B-B14F-4D97-AF65-F5344CB8AC3E}">
        <p14:creationId xmlns:p14="http://schemas.microsoft.com/office/powerpoint/2010/main" val="1143174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 realizada por los Profesores Principales de Año (PPA).</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a:t>
            </a:fld>
            <a:endParaRPr lang="es-ES"/>
          </a:p>
        </p:txBody>
      </p:sp>
    </p:spTree>
    <p:extLst>
      <p:ext uri="{BB962C8B-B14F-4D97-AF65-F5344CB8AC3E}">
        <p14:creationId xmlns:p14="http://schemas.microsoft.com/office/powerpoint/2010/main" val="4155502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 transición</a:t>
            </a:r>
            <a:r>
              <a:rPr lang="es-ES" baseline="0" dirty="0" smtClean="0"/>
              <a:t> </a:t>
            </a:r>
            <a:r>
              <a:rPr lang="es-ES" dirty="0" smtClean="0"/>
              <a:t>genera una señal ‘r’ que es recibida por el agente, cuya tarea es aprender una política</a:t>
            </a:r>
          </a:p>
          <a:p>
            <a:r>
              <a:rPr lang="es-ES" dirty="0" smtClean="0"/>
              <a:t>de selección de acciones en cada estado para recibir la mayor recompensa acumulada a</a:t>
            </a:r>
            <a:r>
              <a:rPr lang="es-ES" baseline="0" dirty="0" smtClean="0"/>
              <a:t> </a:t>
            </a:r>
            <a:r>
              <a:rPr lang="es-ES" dirty="0" smtClean="0"/>
              <a:t>largo plazo.</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41</a:t>
            </a:fld>
            <a:endParaRPr lang="es-ES"/>
          </a:p>
        </p:txBody>
      </p:sp>
    </p:spTree>
    <p:extLst>
      <p:ext uri="{BB962C8B-B14F-4D97-AF65-F5344CB8AC3E}">
        <p14:creationId xmlns:p14="http://schemas.microsoft.com/office/powerpoint/2010/main" val="1091316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El</a:t>
            </a:r>
            <a:r>
              <a:rPr lang="es-ES" sz="1200" kern="1200" baseline="0" dirty="0" smtClean="0">
                <a:solidFill>
                  <a:schemeClr val="tx1"/>
                </a:solidFill>
                <a:effectLst/>
                <a:latin typeface="+mn-lt"/>
                <a:ea typeface="+mn-ea"/>
                <a:cs typeface="+mn-cs"/>
              </a:rPr>
              <a:t> algoritmo mas utilizado</a:t>
            </a:r>
            <a:r>
              <a:rPr lang="es-ES" sz="1200" kern="1200" dirty="0" smtClean="0">
                <a:solidFill>
                  <a:schemeClr val="tx1"/>
                </a:solidFill>
                <a:effectLst/>
                <a:latin typeface="+mn-lt"/>
                <a:ea typeface="+mn-ea"/>
                <a:cs typeface="+mn-cs"/>
              </a:rPr>
              <a:t> dentro del aprendizaje reforzado es el Q-</a:t>
            </a:r>
            <a:r>
              <a:rPr lang="es-ES" sz="1200" kern="1200" dirty="0" err="1" smtClean="0">
                <a:solidFill>
                  <a:schemeClr val="tx1"/>
                </a:solidFill>
                <a:effectLst/>
                <a:latin typeface="+mn-lt"/>
                <a:ea typeface="+mn-ea"/>
                <a:cs typeface="+mn-cs"/>
              </a:rPr>
              <a:t>Learning</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el cual se basa en aprender una función acción-valor que brinda la utilidad</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esperada de tomar una acción determinada en un estado especifico.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El centro del</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algoritmo es una simple actualización de valores, es decir, cada par (</a:t>
            </a:r>
            <a:r>
              <a:rPr lang="es-ES" sz="1200" kern="1200" dirty="0" err="1" smtClean="0">
                <a:solidFill>
                  <a:schemeClr val="tx1"/>
                </a:solidFill>
                <a:effectLst/>
                <a:latin typeface="+mn-lt"/>
                <a:ea typeface="+mn-ea"/>
                <a:cs typeface="+mn-cs"/>
              </a:rPr>
              <a:t>s;a</a:t>
            </a:r>
            <a:r>
              <a:rPr lang="es-ES" sz="1200" kern="1200" dirty="0" smtClean="0">
                <a:solidFill>
                  <a:schemeClr val="tx1"/>
                </a:solidFill>
                <a:effectLst/>
                <a:latin typeface="+mn-lt"/>
                <a:ea typeface="+mn-ea"/>
                <a:cs typeface="+mn-cs"/>
              </a:rPr>
              <a:t>) tiene asociado un Q-valor, cuando la acción a es seleccionada mientras el agente esta en el estado</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s, el Q-valor para ese par estado-</a:t>
            </a:r>
            <a:r>
              <a:rPr lang="es-ES" sz="1200" kern="1200" dirty="0" err="1" smtClean="0">
                <a:solidFill>
                  <a:schemeClr val="tx1"/>
                </a:solidFill>
                <a:effectLst/>
                <a:latin typeface="+mn-lt"/>
                <a:ea typeface="+mn-ea"/>
                <a:cs typeface="+mn-cs"/>
              </a:rPr>
              <a:t>accion</a:t>
            </a:r>
            <a:r>
              <a:rPr lang="es-ES" sz="1200" kern="1200" dirty="0" smtClean="0">
                <a:solidFill>
                  <a:schemeClr val="tx1"/>
                </a:solidFill>
                <a:effectLst/>
                <a:latin typeface="+mn-lt"/>
                <a:ea typeface="+mn-ea"/>
                <a:cs typeface="+mn-cs"/>
              </a:rPr>
              <a:t> se actualiza basado en la recompensa</a:t>
            </a:r>
            <a:r>
              <a:rPr lang="es-ES" sz="1200" kern="1200" baseline="0" dirty="0" smtClean="0">
                <a:solidFill>
                  <a:schemeClr val="tx1"/>
                </a:solidFill>
                <a:effectLst/>
                <a:latin typeface="+mn-lt"/>
                <a:ea typeface="+mn-ea"/>
                <a:cs typeface="+mn-cs"/>
              </a:rPr>
              <a:t> </a:t>
            </a:r>
            <a:r>
              <a:rPr lang="es-ES" sz="1200" kern="1200" dirty="0" smtClean="0">
                <a:solidFill>
                  <a:schemeClr val="tx1"/>
                </a:solidFill>
                <a:effectLst/>
                <a:latin typeface="+mn-lt"/>
                <a:ea typeface="+mn-ea"/>
                <a:cs typeface="+mn-cs"/>
              </a:rPr>
              <a:t>recibida por el agente al tomar la acción.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Es v</a:t>
            </a:r>
            <a:r>
              <a:rPr lang="en-US" sz="1200" kern="1200" dirty="0" err="1" smtClean="0">
                <a:solidFill>
                  <a:schemeClr val="tx1"/>
                </a:solidFill>
                <a:effectLst/>
                <a:latin typeface="+mn-lt"/>
                <a:ea typeface="+mn-ea"/>
                <a:cs typeface="+mn-cs"/>
              </a:rPr>
              <a:t>álido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aclarar</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que</a:t>
            </a:r>
            <a:r>
              <a:rPr lang="en-US" sz="1200" kern="1200" baseline="0" dirty="0" smtClean="0">
                <a:solidFill>
                  <a:schemeClr val="tx1"/>
                </a:solidFill>
                <a:effectLst/>
                <a:latin typeface="+mn-lt"/>
                <a:ea typeface="+mn-ea"/>
                <a:cs typeface="+mn-cs"/>
              </a:rPr>
              <a:t> t</a:t>
            </a:r>
            <a:r>
              <a:rPr lang="es-ES" sz="1200" kern="1200" dirty="0" err="1" smtClean="0">
                <a:solidFill>
                  <a:schemeClr val="tx1"/>
                </a:solidFill>
                <a:effectLst/>
                <a:latin typeface="+mn-lt"/>
                <a:ea typeface="+mn-ea"/>
                <a:cs typeface="+mn-cs"/>
              </a:rPr>
              <a:t>ambien</a:t>
            </a:r>
            <a:r>
              <a:rPr lang="es-ES" sz="1200" kern="1200" dirty="0" smtClean="0">
                <a:solidFill>
                  <a:schemeClr val="tx1"/>
                </a:solidFill>
                <a:effectLst/>
                <a:latin typeface="+mn-lt"/>
                <a:ea typeface="+mn-ea"/>
                <a:cs typeface="+mn-cs"/>
              </a:rPr>
              <a:t> se tiene en cuenta el mejor Q-valor para el próximo estado.</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42</a:t>
            </a:fld>
            <a:endParaRPr lang="es-ES"/>
          </a:p>
        </p:txBody>
      </p:sp>
    </p:spTree>
    <p:extLst>
      <p:ext uri="{BB962C8B-B14F-4D97-AF65-F5344CB8AC3E}">
        <p14:creationId xmlns:p14="http://schemas.microsoft.com/office/powerpoint/2010/main" val="1199986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smtClean="0"/>
                  <a:t>Aquí podemos ver bien</a:t>
                </a:r>
                <a:r>
                  <a:rPr lang="es-ES" baseline="0" dirty="0" smtClean="0"/>
                  <a:t> definidos los parámetros de la </a:t>
                </a:r>
                <a:r>
                  <a:rPr lang="es-ES" dirty="0" smtClean="0"/>
                  <a:t>Formula</a:t>
                </a:r>
                <a:r>
                  <a:rPr lang="es-ES" baseline="0" dirty="0" smtClean="0"/>
                  <a:t> de actualización del Q/</a:t>
                </a:r>
                <a:r>
                  <a:rPr lang="es-ES" baseline="0" dirty="0" err="1" smtClean="0"/>
                  <a:t>learning</a:t>
                </a:r>
                <a:r>
                  <a:rPr lang="es-ES" baseline="0" dirty="0" smtClean="0"/>
                  <a:t> donde ……</a:t>
                </a:r>
              </a:p>
              <a:p>
                <a:endParaRPr lang="es-V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VE" dirty="0" smtClean="0"/>
                  <a:t>En nuestro caso la</a:t>
                </a:r>
                <a:r>
                  <a:rPr lang="es-VE" baseline="0" dirty="0" smtClean="0"/>
                  <a:t> recompensa fue calculada de acuerdo a la cantidad de restricciones blandas que deben cumplirse, es decir, maximizar la sumatoria de las restricciones blandas, donde xi es 1 si se cumple la restricción blanda i y 0 en otro caso.</a:t>
                </a:r>
              </a:p>
            </p:txBody>
          </p:sp>
        </mc:Choice>
        <mc:Fallback xmlns="">
          <p:sp>
            <p:nvSpPr>
              <p:cNvPr id="3" name="Marcador de notas 2"/>
              <p:cNvSpPr>
                <a:spLocks noGrp="1"/>
              </p:cNvSpPr>
              <p:nvPr>
                <p:ph type="body" idx="1"/>
              </p:nvPr>
            </p:nvSpPr>
            <p:spPr/>
            <p:txBody>
              <a:bodyPr/>
              <a:lstStyle/>
              <a:p>
                <a:r>
                  <a:rPr lang="es-ES" dirty="0" smtClean="0"/>
                  <a:t>En esta </a:t>
                </a:r>
                <a:r>
                  <a:rPr lang="es-ES" dirty="0" err="1" smtClean="0"/>
                  <a:t>expresion</a:t>
                </a:r>
                <a:r>
                  <a:rPr lang="es-ES" dirty="0" smtClean="0"/>
                  <a:t>, </a:t>
                </a:r>
                <a:r>
                  <a:rPr lang="el-GR" sz="1200" i="0" smtClean="0">
                    <a:latin typeface="Cambria Math" panose="02040503050406030204" pitchFamily="18" charset="0"/>
                    <a:cs typeface="Arial" panose="020B0604020202020204" pitchFamily="34" charset="0"/>
                  </a:rPr>
                  <a:t>α</a:t>
                </a:r>
                <a:r>
                  <a:rPr lang="es-ES" dirty="0" smtClean="0"/>
                  <a:t> representa </a:t>
                </a:r>
                <a:r>
                  <a:rPr lang="es-ES" dirty="0" smtClean="0"/>
                  <a:t>la velocidad del aprendizaje y r la </a:t>
                </a:r>
                <a:r>
                  <a:rPr lang="es-ES" dirty="0" smtClean="0"/>
                  <a:t>recompensa </a:t>
                </a:r>
                <a:r>
                  <a:rPr lang="es-ES" dirty="0" smtClean="0"/>
                  <a:t>o </a:t>
                </a:r>
                <a:r>
                  <a:rPr lang="es-ES" dirty="0" err="1" smtClean="0"/>
                  <a:t>penalizacion</a:t>
                </a:r>
                <a:r>
                  <a:rPr lang="es-ES" dirty="0" smtClean="0"/>
                  <a:t> resultante de ejecutar la </a:t>
                </a:r>
                <a:r>
                  <a:rPr lang="es-ES" dirty="0" err="1" smtClean="0"/>
                  <a:t>accion</a:t>
                </a:r>
                <a:r>
                  <a:rPr lang="es-ES" dirty="0" smtClean="0"/>
                  <a:t> a en el </a:t>
                </a:r>
                <a:r>
                  <a:rPr lang="es-ES" dirty="0" smtClean="0"/>
                  <a:t>estado s.</a:t>
                </a:r>
              </a:p>
              <a:p>
                <a:r>
                  <a:rPr lang="es-ES" dirty="0" smtClean="0"/>
                  <a:t>La</a:t>
                </a:r>
                <a:r>
                  <a:rPr lang="es-ES" baseline="0" dirty="0" smtClean="0"/>
                  <a:t> </a:t>
                </a:r>
                <a:r>
                  <a:rPr lang="es-ES" dirty="0" smtClean="0"/>
                  <a:t>velocidad </a:t>
                </a:r>
                <a:r>
                  <a:rPr lang="es-ES" dirty="0" smtClean="0"/>
                  <a:t>de </a:t>
                </a:r>
                <a:r>
                  <a:rPr lang="es-ES" dirty="0" smtClean="0"/>
                  <a:t>aprendizaje</a:t>
                </a:r>
                <a:r>
                  <a:rPr lang="es-ES" baseline="0" dirty="0" smtClean="0"/>
                  <a:t> </a:t>
                </a:r>
                <a:r>
                  <a:rPr lang="es-ES" dirty="0" smtClean="0"/>
                  <a:t>determina </a:t>
                </a:r>
                <a:r>
                  <a:rPr lang="es-ES" dirty="0" smtClean="0"/>
                  <a:t>el grado por el cual el valor anterior </a:t>
                </a:r>
                <a:r>
                  <a:rPr lang="es-ES" dirty="0" smtClean="0"/>
                  <a:t>es</a:t>
                </a:r>
                <a:r>
                  <a:rPr lang="es-ES" baseline="0" dirty="0" smtClean="0"/>
                  <a:t> </a:t>
                </a:r>
                <a:r>
                  <a:rPr lang="es-ES" dirty="0" smtClean="0"/>
                  <a:t>actualizado</a:t>
                </a:r>
                <a:r>
                  <a:rPr lang="es-ES" dirty="0" smtClean="0"/>
                  <a:t>. Por ejemplo, </a:t>
                </a:r>
                <a:r>
                  <a:rPr lang="es-ES" dirty="0" smtClean="0"/>
                  <a:t>si </a:t>
                </a:r>
                <a:r>
                  <a:rPr lang="el-GR" sz="1200" i="0" smtClean="0">
                    <a:latin typeface="Cambria Math" panose="02040503050406030204" pitchFamily="18" charset="0"/>
                    <a:cs typeface="Arial" panose="020B0604020202020204" pitchFamily="34" charset="0"/>
                  </a:rPr>
                  <a:t>α</a:t>
                </a:r>
                <a:r>
                  <a:rPr lang="es-ES" baseline="0" dirty="0" smtClean="0"/>
                  <a:t> </a:t>
                </a:r>
                <a:r>
                  <a:rPr lang="es-ES" dirty="0" smtClean="0"/>
                  <a:t>= </a:t>
                </a:r>
                <a:r>
                  <a:rPr lang="es-ES" dirty="0" smtClean="0"/>
                  <a:t>0 , entonces no existe </a:t>
                </a:r>
                <a:r>
                  <a:rPr lang="es-ES" dirty="0" err="1" smtClean="0"/>
                  <a:t>actualizacion</a:t>
                </a:r>
                <a:r>
                  <a:rPr lang="es-ES" dirty="0" smtClean="0"/>
                  <a:t>, y si</a:t>
                </a:r>
                <a:r>
                  <a:rPr lang="es-ES" baseline="0" dirty="0" smtClean="0"/>
                  <a:t> </a:t>
                </a:r>
                <a:r>
                  <a:rPr lang="el-GR" sz="1200" i="0" smtClean="0">
                    <a:latin typeface="Cambria Math" panose="02040503050406030204" pitchFamily="18" charset="0"/>
                    <a:cs typeface="Arial" panose="020B0604020202020204" pitchFamily="34" charset="0"/>
                  </a:rPr>
                  <a:t>α</a:t>
                </a:r>
                <a:r>
                  <a:rPr lang="es-ES" dirty="0" smtClean="0"/>
                  <a:t> </a:t>
                </a:r>
                <a:r>
                  <a:rPr lang="es-ES" dirty="0" smtClean="0"/>
                  <a:t>= 1 ,</a:t>
                </a:r>
              </a:p>
              <a:p>
                <a:r>
                  <a:rPr lang="es-ES" dirty="0" smtClean="0"/>
                  <a:t>entonces el valor anterior es reemplazado por el nuevo estimado.</a:t>
                </a:r>
              </a:p>
              <a:p>
                <a:endParaRPr lang="es-ES" dirty="0" smtClean="0"/>
              </a:p>
              <a:p>
                <a:r>
                  <a:rPr lang="es-ES" dirty="0" smtClean="0"/>
                  <a:t>El </a:t>
                </a:r>
                <a:r>
                  <a:rPr lang="es-ES" dirty="0" smtClean="0"/>
                  <a:t>factor de </a:t>
                </a:r>
                <a:r>
                  <a:rPr lang="es-ES" dirty="0" smtClean="0"/>
                  <a:t>descuento </a:t>
                </a:r>
                <a:r>
                  <a:rPr lang="es-VE" sz="1200" i="0" smtClean="0">
                    <a:latin typeface="Cambria Math" panose="02040503050406030204" pitchFamily="18" charset="0"/>
                    <a:cs typeface="Arial" panose="020B0604020202020204" pitchFamily="34" charset="0"/>
                  </a:rPr>
                  <a:t>𝛾</a:t>
                </a:r>
                <a:r>
                  <a:rPr lang="es-ES" dirty="0" smtClean="0"/>
                  <a:t>  </a:t>
                </a:r>
                <a:r>
                  <a:rPr lang="es-ES" dirty="0" smtClean="0"/>
                  <a:t>toma un valor entre 0 </a:t>
                </a:r>
                <a:r>
                  <a:rPr lang="es-ES" dirty="0" smtClean="0"/>
                  <a:t>y1</a:t>
                </a:r>
                <a:r>
                  <a:rPr lang="es-ES" dirty="0" smtClean="0"/>
                  <a:t>, si esta cercano a 0 entonces el agente tiende a considerar solo la </a:t>
                </a:r>
                <a:r>
                  <a:rPr lang="es-ES" dirty="0" smtClean="0"/>
                  <a:t>recompensa</a:t>
                </a:r>
                <a:r>
                  <a:rPr lang="es-ES" baseline="0" dirty="0" smtClean="0"/>
                  <a:t> </a:t>
                </a:r>
                <a:r>
                  <a:rPr lang="es-ES" dirty="0" smtClean="0"/>
                  <a:t>inmediata</a:t>
                </a:r>
                <a:r>
                  <a:rPr lang="es-ES" dirty="0" smtClean="0"/>
                  <a:t>, si esta cercano a 1 el agente considerara la recompensa futura </a:t>
                </a:r>
                <a:r>
                  <a:rPr lang="es-ES" dirty="0" smtClean="0"/>
                  <a:t>como</a:t>
                </a:r>
                <a:r>
                  <a:rPr lang="es-ES" baseline="0" dirty="0" smtClean="0"/>
                  <a:t> </a:t>
                </a:r>
                <a:r>
                  <a:rPr lang="es-ES" dirty="0" smtClean="0"/>
                  <a:t>mas importante.</a:t>
                </a:r>
              </a:p>
              <a:p>
                <a:endParaRPr lang="es-VE" dirty="0" smtClean="0"/>
              </a:p>
              <a:p>
                <a:r>
                  <a:rPr lang="es-VE" dirty="0" smtClean="0"/>
                  <a:t>La</a:t>
                </a:r>
                <a:r>
                  <a:rPr lang="es-VE" baseline="0" dirty="0" smtClean="0"/>
                  <a:t> recompensa fue calculada de acuerdo a las </a:t>
                </a:r>
                <a:r>
                  <a:rPr lang="es-VE" baseline="0" dirty="0" err="1" smtClean="0"/>
                  <a:t>rectricciones</a:t>
                </a:r>
                <a:r>
                  <a:rPr lang="es-VE" baseline="0" dirty="0" smtClean="0"/>
                  <a:t> blandas, es </a:t>
                </a:r>
                <a:r>
                  <a:rPr lang="es-VE" baseline="0" dirty="0" err="1" smtClean="0"/>
                  <a:t>decr</a:t>
                </a:r>
                <a:r>
                  <a:rPr lang="es-VE" baseline="0" dirty="0" smtClean="0"/>
                  <a:t>, se van a maximizar la cantidad de restricciones blandas que deben cumplirse</a:t>
                </a:r>
                <a:r>
                  <a:rPr lang="es-VE" baseline="0" dirty="0" smtClean="0"/>
                  <a:t>.</a:t>
                </a:r>
                <a:endParaRPr lang="es-VE" baseline="0" dirty="0" smtClean="0"/>
              </a:p>
            </p:txBody>
          </p:sp>
        </mc:Fallback>
      </mc:AlternateContent>
      <p:sp>
        <p:nvSpPr>
          <p:cNvPr id="4" name="Marcador de número de diapositiva 3"/>
          <p:cNvSpPr>
            <a:spLocks noGrp="1"/>
          </p:cNvSpPr>
          <p:nvPr>
            <p:ph type="sldNum" sz="quarter" idx="10"/>
          </p:nvPr>
        </p:nvSpPr>
        <p:spPr/>
        <p:txBody>
          <a:bodyPr/>
          <a:lstStyle/>
          <a:p>
            <a:fld id="{3E2B3899-E398-4806-924D-A738970CF7F4}" type="slidenum">
              <a:rPr lang="es-ES" smtClean="0"/>
              <a:t>43</a:t>
            </a:fld>
            <a:endParaRPr lang="es-ES"/>
          </a:p>
        </p:txBody>
      </p:sp>
    </p:spTree>
    <p:extLst>
      <p:ext uri="{BB962C8B-B14F-4D97-AF65-F5344CB8AC3E}">
        <p14:creationId xmlns:p14="http://schemas.microsoft.com/office/powerpoint/2010/main" val="26220237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Ahora pasamos</a:t>
            </a:r>
            <a:r>
              <a:rPr lang="es-ES" sz="1200" b="1" kern="1200" baseline="0" dirty="0" smtClean="0">
                <a:solidFill>
                  <a:schemeClr val="tx1"/>
                </a:solidFill>
                <a:effectLst/>
                <a:latin typeface="+mn-lt"/>
                <a:ea typeface="+mn-ea"/>
                <a:cs typeface="+mn-cs"/>
              </a:rPr>
              <a:t> a explicar el algoritmo propuesto para la generación de horarios, el cual tiene como entrada el P1 e informaciones generales del semestre que se almacenan </a:t>
            </a:r>
            <a:r>
              <a:rPr lang="es-ES" sz="1200" b="1" kern="1200" dirty="0" smtClean="0">
                <a:solidFill>
                  <a:schemeClr val="tx1"/>
                </a:solidFill>
                <a:effectLst/>
                <a:latin typeface="+mn-lt"/>
                <a:ea typeface="+mn-ea"/>
                <a:cs typeface="+mn-cs"/>
              </a:rPr>
              <a:t>En una base de datos llamada</a:t>
            </a:r>
            <a:r>
              <a:rPr lang="es-ES" sz="1200" b="1" kern="1200" baseline="0" dirty="0" smtClean="0">
                <a:solidFill>
                  <a:schemeClr val="tx1"/>
                </a:solidFill>
                <a:effectLst/>
                <a:latin typeface="+mn-lt"/>
                <a:ea typeface="+mn-ea"/>
                <a:cs typeface="+mn-cs"/>
              </a:rPr>
              <a:t> </a:t>
            </a:r>
            <a:r>
              <a:rPr lang="es-ES" sz="1200" b="1" kern="1200" dirty="0" smtClean="0">
                <a:solidFill>
                  <a:schemeClr val="tx1"/>
                </a:solidFill>
                <a:effectLst/>
                <a:latin typeface="+mn-lt"/>
                <a:ea typeface="+mn-ea"/>
                <a:cs typeface="+mn-cs"/>
              </a:rPr>
              <a:t> Horario</a:t>
            </a:r>
            <a:r>
              <a:rPr lang="es-ES" sz="1200" b="1" kern="1200" baseline="0" dirty="0" smtClean="0">
                <a:solidFill>
                  <a:schemeClr val="tx1"/>
                </a:solidFill>
                <a:effectLst/>
                <a:latin typeface="+mn-lt"/>
                <a:ea typeface="+mn-ea"/>
                <a:cs typeface="+mn-cs"/>
              </a:rPr>
              <a:t>, y como salida el P4 de cada grupo docente en un archivo Excel.</a:t>
            </a:r>
            <a:endParaRPr lang="es-ES" sz="1200" b="1"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44</a:t>
            </a:fld>
            <a:endParaRPr lang="es-ES" dirty="0"/>
          </a:p>
        </p:txBody>
      </p:sp>
    </p:spTree>
    <p:extLst>
      <p:ext uri="{BB962C8B-B14F-4D97-AF65-F5344CB8AC3E}">
        <p14:creationId xmlns:p14="http://schemas.microsoft.com/office/powerpoint/2010/main" val="2618401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Como primer actor del</a:t>
            </a:r>
            <a:r>
              <a:rPr lang="es-US" baseline="0" dirty="0" smtClean="0"/>
              <a:t> sistema y encargado de proporcionar la información contenida en el P1 de cada asignatura tenemos a los Profesores principales de año.</a:t>
            </a:r>
          </a:p>
          <a:p>
            <a:r>
              <a:rPr lang="es-US" baseline="0" dirty="0" smtClean="0"/>
              <a:t>Los que pueden (pasa diapositiva)</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45</a:t>
            </a:fld>
            <a:endParaRPr lang="es-ES" dirty="0"/>
          </a:p>
        </p:txBody>
      </p:sp>
    </p:spTree>
    <p:extLst>
      <p:ext uri="{BB962C8B-B14F-4D97-AF65-F5344CB8AC3E}">
        <p14:creationId xmlns:p14="http://schemas.microsoft.com/office/powerpoint/2010/main" val="84529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autentificarse</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46</a:t>
            </a:fld>
            <a:endParaRPr lang="es-ES" dirty="0"/>
          </a:p>
        </p:txBody>
      </p:sp>
    </p:spTree>
    <p:extLst>
      <p:ext uri="{BB962C8B-B14F-4D97-AF65-F5344CB8AC3E}">
        <p14:creationId xmlns:p14="http://schemas.microsoft.com/office/powerpoint/2010/main" val="298946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Llenar el formulario P1, el cual vemos en pantalla,</a:t>
            </a:r>
            <a:r>
              <a:rPr lang="es-ES" baseline="0" dirty="0" smtClean="0"/>
              <a:t> (pasa diapositiva y no digas nada ahora)</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47</a:t>
            </a:fld>
            <a:endParaRPr lang="es-ES" dirty="0"/>
          </a:p>
        </p:txBody>
      </p:sp>
    </p:spTree>
    <p:extLst>
      <p:ext uri="{BB962C8B-B14F-4D97-AF65-F5344CB8AC3E}">
        <p14:creationId xmlns:p14="http://schemas.microsoft.com/office/powerpoint/2010/main" val="771740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smtClean="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48</a:t>
            </a:fld>
            <a:endParaRPr lang="es-ES" dirty="0"/>
          </a:p>
        </p:txBody>
      </p:sp>
    </p:spTree>
    <p:extLst>
      <p:ext uri="{BB962C8B-B14F-4D97-AF65-F5344CB8AC3E}">
        <p14:creationId xmlns:p14="http://schemas.microsoft.com/office/powerpoint/2010/main" val="230628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Y por ultimo  eliminar algún profesores</a:t>
            </a:r>
            <a:r>
              <a:rPr lang="es-ES" baseline="0" dirty="0" smtClean="0"/>
              <a:t> y todos sus datos.</a:t>
            </a:r>
            <a:endParaRPr lang="es-ES"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49</a:t>
            </a:fld>
            <a:endParaRPr lang="es-ES"/>
          </a:p>
        </p:txBody>
      </p:sp>
    </p:spTree>
    <p:extLst>
      <p:ext uri="{BB962C8B-B14F-4D97-AF65-F5344CB8AC3E}">
        <p14:creationId xmlns:p14="http://schemas.microsoft.com/office/powerpoint/2010/main" val="2876481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Ademas</a:t>
            </a:r>
            <a:r>
              <a:rPr lang="es-ES" dirty="0" smtClean="0"/>
              <a:t> de los P1 de todas las asignaturas</a:t>
            </a:r>
            <a:r>
              <a:rPr lang="es-ES" baseline="0" dirty="0" smtClean="0"/>
              <a:t> </a:t>
            </a:r>
            <a:r>
              <a:rPr lang="es-ES" dirty="0" smtClean="0"/>
              <a:t>el algoritmo necesita una serie</a:t>
            </a:r>
          </a:p>
          <a:p>
            <a:r>
              <a:rPr lang="es-ES" dirty="0" smtClean="0"/>
              <a:t>de datos extra, el planificador de horarios será entonces el encargado de introducir estos datos en la aplicación de escritorio</a:t>
            </a:r>
            <a:r>
              <a:rPr lang="es-ES" baseline="0" dirty="0" smtClean="0"/>
              <a:t> desarrollada, generar los  horarios y vaciar la base de datos al comenzar cada semestre</a:t>
            </a:r>
            <a:r>
              <a:rPr lang="es-ES" dirty="0" smtClean="0"/>
              <a:t> .</a:t>
            </a:r>
          </a:p>
          <a:p>
            <a:r>
              <a:rPr lang="es-ES" dirty="0" smtClean="0"/>
              <a:t> Estos datos necesarios son por ejemplo(pasa</a:t>
            </a:r>
            <a:r>
              <a:rPr lang="es-ES" baseline="0" dirty="0" smtClean="0"/>
              <a:t> diapositiva</a:t>
            </a:r>
            <a:r>
              <a:rPr lang="es-ES" dirty="0" smtClean="0"/>
              <a:t>)</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50</a:t>
            </a:fld>
            <a:endParaRPr lang="es-ES" dirty="0"/>
          </a:p>
        </p:txBody>
      </p:sp>
    </p:spTree>
    <p:extLst>
      <p:ext uri="{BB962C8B-B14F-4D97-AF65-F5344CB8AC3E}">
        <p14:creationId xmlns:p14="http://schemas.microsoft.com/office/powerpoint/2010/main" val="2300937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cuales analizan los P1 de cada asignatura y</a:t>
            </a:r>
            <a:r>
              <a:rPr lang="es-ES" baseline="0" dirty="0" smtClean="0"/>
              <a:t> </a:t>
            </a:r>
            <a:r>
              <a:rPr lang="es-ES" dirty="0" smtClean="0"/>
              <a:t>las restricciones que plantean los profesores en dicho documento y basándose en</a:t>
            </a:r>
            <a:r>
              <a:rPr lang="es-ES" baseline="0" dirty="0" smtClean="0"/>
              <a:t> </a:t>
            </a:r>
            <a:r>
              <a:rPr lang="es-ES" dirty="0" smtClean="0"/>
              <a:t>el grafico docente</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a:t>
            </a:fld>
            <a:endParaRPr lang="es-ES"/>
          </a:p>
        </p:txBody>
      </p:sp>
    </p:spTree>
    <p:extLst>
      <p:ext uri="{BB962C8B-B14F-4D97-AF65-F5344CB8AC3E}">
        <p14:creationId xmlns:p14="http://schemas.microsoft.com/office/powerpoint/2010/main" val="40543263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 fecha de inicio del semestre</a:t>
            </a:r>
            <a:r>
              <a:rPr lang="es-ES" baseline="0" dirty="0" smtClean="0"/>
              <a:t> y cantidad de  semanas lectivas</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51</a:t>
            </a:fld>
            <a:endParaRPr lang="es-ES" dirty="0"/>
          </a:p>
        </p:txBody>
      </p:sp>
    </p:spTree>
    <p:extLst>
      <p:ext uri="{BB962C8B-B14F-4D97-AF65-F5344CB8AC3E}">
        <p14:creationId xmlns:p14="http://schemas.microsoft.com/office/powerpoint/2010/main" val="1458554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cantidad de grupos por carrera y ano y aulas</a:t>
            </a:r>
          </a:p>
          <a:p>
            <a:r>
              <a:rPr lang="es-ES" dirty="0" smtClean="0"/>
              <a:t>disponibles, , </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52</a:t>
            </a:fld>
            <a:endParaRPr lang="es-ES"/>
          </a:p>
        </p:txBody>
      </p:sp>
    </p:spTree>
    <p:extLst>
      <p:ext uri="{BB962C8B-B14F-4D97-AF65-F5344CB8AC3E}">
        <p14:creationId xmlns:p14="http://schemas.microsoft.com/office/powerpoint/2010/main" val="1254974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a:t>
            </a:r>
            <a:r>
              <a:rPr lang="es-ES" dirty="0" err="1" smtClean="0"/>
              <a:t>sesion</a:t>
            </a:r>
            <a:r>
              <a:rPr lang="es-ES" dirty="0" smtClean="0"/>
              <a:t> de clases, Las semanas de TSU, </a:t>
            </a:r>
          </a:p>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53</a:t>
            </a:fld>
            <a:endParaRPr lang="es-ES"/>
          </a:p>
        </p:txBody>
      </p:sp>
    </p:spTree>
    <p:extLst>
      <p:ext uri="{BB962C8B-B14F-4D97-AF65-F5344CB8AC3E}">
        <p14:creationId xmlns:p14="http://schemas.microsoft.com/office/powerpoint/2010/main" val="731223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Los</a:t>
            </a:r>
            <a:r>
              <a:rPr lang="es-US" baseline="0" dirty="0" smtClean="0"/>
              <a:t> días y turnos de profesor guía, las semanas de vacaciones, </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54</a:t>
            </a:fld>
            <a:endParaRPr lang="es-ES"/>
          </a:p>
        </p:txBody>
      </p:sp>
    </p:spTree>
    <p:extLst>
      <p:ext uri="{BB962C8B-B14F-4D97-AF65-F5344CB8AC3E}">
        <p14:creationId xmlns:p14="http://schemas.microsoft.com/office/powerpoint/2010/main" val="3079535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Los días de</a:t>
            </a:r>
            <a:r>
              <a:rPr lang="es-US" baseline="0" dirty="0" smtClean="0"/>
              <a:t> carnavales universitarios y las semanas de práctica laboral para cada año, o algún otro tipo de afectaciones de las cuales  se tiene conocimiento al comenzar el semestre.</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55</a:t>
            </a:fld>
            <a:endParaRPr lang="es-ES"/>
          </a:p>
        </p:txBody>
      </p:sp>
    </p:spTree>
    <p:extLst>
      <p:ext uri="{BB962C8B-B14F-4D97-AF65-F5344CB8AC3E}">
        <p14:creationId xmlns:p14="http://schemas.microsoft.com/office/powerpoint/2010/main" val="1721597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Aquí vemos un resumen</a:t>
            </a:r>
            <a:r>
              <a:rPr lang="es-US" baseline="0" dirty="0" smtClean="0"/>
              <a:t> de los actores del sistema con sus respectivos casos de usos, explicados anteriormente.</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56</a:t>
            </a:fld>
            <a:endParaRPr lang="es-ES" dirty="0"/>
          </a:p>
        </p:txBody>
      </p:sp>
    </p:spTree>
    <p:extLst>
      <p:ext uri="{BB962C8B-B14F-4D97-AF65-F5344CB8AC3E}">
        <p14:creationId xmlns:p14="http://schemas.microsoft.com/office/powerpoint/2010/main" val="2766778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El primer paso de nuestro algoritmo es Seleccionar la Carrera </a:t>
            </a:r>
            <a:r>
              <a:rPr lang="es-ES" sz="1200" b="1" kern="1200" dirty="0" smtClean="0">
                <a:solidFill>
                  <a:schemeClr val="tx1"/>
                </a:solidFill>
                <a:effectLst/>
                <a:latin typeface="+mn-lt"/>
                <a:ea typeface="+mn-ea"/>
                <a:cs typeface="+mn-cs"/>
              </a:rPr>
              <a:t>y año </a:t>
            </a:r>
            <a:r>
              <a:rPr lang="es-ES" sz="1200" b="1" kern="1200" dirty="0" smtClean="0">
                <a:solidFill>
                  <a:schemeClr val="tx1"/>
                </a:solidFill>
                <a:effectLst/>
                <a:latin typeface="+mn-lt"/>
                <a:ea typeface="+mn-ea"/>
                <a:cs typeface="+mn-cs"/>
              </a:rPr>
              <a:t>por la cual comenzara a generarse el horario.</a:t>
            </a:r>
            <a:endParaRPr lang="es-ES" sz="1200" b="1" kern="1200" dirty="0" smtClean="0">
              <a:solidFill>
                <a:schemeClr val="tx1"/>
              </a:solidFill>
              <a:effectLst/>
              <a:latin typeface="+mn-lt"/>
              <a:ea typeface="+mn-ea"/>
              <a:cs typeface="+mn-cs"/>
            </a:endParaRPr>
          </a:p>
          <a:p>
            <a:r>
              <a:rPr lang="es-ES" sz="1200" b="1" kern="1200" dirty="0" smtClean="0">
                <a:solidFill>
                  <a:schemeClr val="tx1"/>
                </a:solidFill>
                <a:effectLst/>
                <a:latin typeface="+mn-lt"/>
                <a:ea typeface="+mn-ea"/>
                <a:cs typeface="+mn-cs"/>
              </a:rPr>
              <a:t>Después de captar los datos que se necesitan, el algoritmo decide por qué carrera y año va a comenzar a generar el horario. Esta decisión la toma el algoritmo de manera aleatoria si todos los grupos comienzan en la misma fecha, si esto no ocurre de esa manera </a:t>
            </a:r>
            <a:r>
              <a:rPr lang="es-ES" sz="1200" b="1" kern="1200" dirty="0" err="1" smtClean="0">
                <a:solidFill>
                  <a:schemeClr val="tx1"/>
                </a:solidFill>
                <a:effectLst/>
                <a:latin typeface="+mn-lt"/>
                <a:ea typeface="+mn-ea"/>
                <a:cs typeface="+mn-cs"/>
              </a:rPr>
              <a:t>entoces</a:t>
            </a:r>
            <a:r>
              <a:rPr lang="es-ES" sz="1200" b="1" kern="1200" dirty="0" smtClean="0">
                <a:solidFill>
                  <a:schemeClr val="tx1"/>
                </a:solidFill>
                <a:effectLst/>
                <a:latin typeface="+mn-lt"/>
                <a:ea typeface="+mn-ea"/>
                <a:cs typeface="+mn-cs"/>
              </a:rPr>
              <a:t> el algoritmo empieza a generar el horario por la carrera y año que primero comience las clases. En el primer semestre se escoge por quien comenzar aleatoriamente debido a que generalmente el curso siempre empieza el mismo día para para todo el mundo. Donde hay una diferencia marcada en el inicio del semestre es en el segundo, debido a que no todas las carreras y años tienen la misma cantidad de semanas en el primer semestre, además algunos años tienen la Práctica Laboral entre los dos semestres, entre otros factores.</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57</a:t>
            </a:fld>
            <a:endParaRPr lang="es-ES"/>
          </a:p>
        </p:txBody>
      </p:sp>
    </p:spTree>
    <p:extLst>
      <p:ext uri="{BB962C8B-B14F-4D97-AF65-F5344CB8AC3E}">
        <p14:creationId xmlns:p14="http://schemas.microsoft.com/office/powerpoint/2010/main" val="4006078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Segundo paso  es crear</a:t>
            </a:r>
            <a:r>
              <a:rPr lang="es-ES" sz="1200" b="1" kern="1200" baseline="0" dirty="0" smtClean="0">
                <a:solidFill>
                  <a:schemeClr val="tx1"/>
                </a:solidFill>
                <a:effectLst/>
                <a:latin typeface="+mn-lt"/>
                <a:ea typeface="+mn-ea"/>
                <a:cs typeface="+mn-cs"/>
              </a:rPr>
              <a:t> el </a:t>
            </a:r>
            <a:r>
              <a:rPr lang="es-ES" sz="1200" b="1" kern="1200" dirty="0" smtClean="0">
                <a:solidFill>
                  <a:schemeClr val="tx1"/>
                </a:solidFill>
                <a:effectLst/>
                <a:latin typeface="+mn-lt"/>
                <a:ea typeface="+mn-ea"/>
                <a:cs typeface="+mn-cs"/>
              </a:rPr>
              <a:t>Entorno </a:t>
            </a:r>
            <a:r>
              <a:rPr lang="es-ES" sz="1200" b="1" kern="1200" dirty="0" smtClean="0">
                <a:solidFill>
                  <a:schemeClr val="tx1"/>
                </a:solidFill>
                <a:effectLst/>
                <a:latin typeface="+mn-lt"/>
                <a:ea typeface="+mn-ea"/>
                <a:cs typeface="+mn-cs"/>
              </a:rPr>
              <a:t>de trabajo</a:t>
            </a:r>
          </a:p>
          <a:p>
            <a:r>
              <a:rPr lang="es-ES" sz="1200" b="1" kern="1200" dirty="0" smtClean="0">
                <a:solidFill>
                  <a:schemeClr val="tx1"/>
                </a:solidFill>
                <a:effectLst/>
                <a:latin typeface="+mn-lt"/>
                <a:ea typeface="+mn-ea"/>
                <a:cs typeface="+mn-cs"/>
              </a:rPr>
              <a:t> El entorno o ambiente de trabajo es el conjunto de todos los recursos que deben tenerse en cuenta para la generación de los horarios. Recursos no solo es utilizado para referirse a las aulas, laboratorios y asignaturas, con este término también se hace referencia a los recursos humanos, en este caso particular, los profesores. </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58</a:t>
            </a:fld>
            <a:endParaRPr lang="es-ES"/>
          </a:p>
        </p:txBody>
      </p:sp>
    </p:spTree>
    <p:extLst>
      <p:ext uri="{BB962C8B-B14F-4D97-AF65-F5344CB8AC3E}">
        <p14:creationId xmlns:p14="http://schemas.microsoft.com/office/powerpoint/2010/main" val="521735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Como tercer paso tenemos inicializar la Matriz </a:t>
            </a:r>
            <a:r>
              <a:rPr lang="es-ES" sz="1200" b="1" kern="1200" dirty="0" smtClean="0">
                <a:solidFill>
                  <a:schemeClr val="tx1"/>
                </a:solidFill>
                <a:effectLst/>
                <a:latin typeface="+mn-lt"/>
                <a:ea typeface="+mn-ea"/>
                <a:cs typeface="+mn-cs"/>
              </a:rPr>
              <a:t>de Q-valores</a:t>
            </a:r>
          </a:p>
          <a:p>
            <a:r>
              <a:rPr lang="es-ES" sz="1200" b="1" kern="1200" dirty="0" smtClean="0">
                <a:solidFill>
                  <a:schemeClr val="tx1"/>
                </a:solidFill>
                <a:effectLst/>
                <a:latin typeface="+mn-lt"/>
                <a:ea typeface="+mn-ea"/>
                <a:cs typeface="+mn-cs"/>
              </a:rPr>
              <a:t> En el algoritmo Q-</a:t>
            </a:r>
            <a:r>
              <a:rPr lang="es-ES" sz="1200" b="1" kern="1200" dirty="0" err="1" smtClean="0">
                <a:solidFill>
                  <a:schemeClr val="tx1"/>
                </a:solidFill>
                <a:effectLst/>
                <a:latin typeface="+mn-lt"/>
                <a:ea typeface="+mn-ea"/>
                <a:cs typeface="+mn-cs"/>
              </a:rPr>
              <a:t>Learning</a:t>
            </a:r>
            <a:r>
              <a:rPr lang="es-ES" sz="1200" b="1" kern="1200" dirty="0" smtClean="0">
                <a:solidFill>
                  <a:schemeClr val="tx1"/>
                </a:solidFill>
                <a:effectLst/>
                <a:latin typeface="+mn-lt"/>
                <a:ea typeface="+mn-ea"/>
                <a:cs typeface="+mn-cs"/>
              </a:rPr>
              <a:t> la matriz de los Q-valores está representada por una relación entre un </a:t>
            </a:r>
            <a:r>
              <a:rPr lang="es-ES" sz="1200" b="1" kern="1200" dirty="0" smtClean="0">
                <a:solidFill>
                  <a:schemeClr val="tx1"/>
                </a:solidFill>
                <a:effectLst/>
                <a:latin typeface="+mn-lt"/>
                <a:ea typeface="+mn-ea"/>
                <a:cs typeface="+mn-cs"/>
              </a:rPr>
              <a:t> </a:t>
            </a:r>
            <a:r>
              <a:rPr lang="es-ES" sz="1200" b="1" kern="1200" dirty="0" smtClean="0">
                <a:solidFill>
                  <a:schemeClr val="tx1"/>
                </a:solidFill>
                <a:effectLst/>
                <a:latin typeface="+mn-lt"/>
                <a:ea typeface="+mn-ea"/>
                <a:cs typeface="+mn-cs"/>
              </a:rPr>
              <a:t>turno específico de la semana y la lista de posibles asignaturas (acciones) a dar en ese turno. Al principio esta matriz es inicializada con cero y a medida que el algoritmo va avanzando, después de cada iteración, se actualiza la matriz utilizando la fórmula </a:t>
            </a:r>
            <a:r>
              <a:rPr lang="es-ES" sz="1200" b="1" kern="1200" dirty="0" smtClean="0">
                <a:solidFill>
                  <a:schemeClr val="tx1"/>
                </a:solidFill>
                <a:effectLst/>
                <a:latin typeface="+mn-lt"/>
                <a:ea typeface="+mn-ea"/>
                <a:cs typeface="+mn-cs"/>
              </a:rPr>
              <a:t>de</a:t>
            </a:r>
            <a:r>
              <a:rPr lang="es-ES" sz="1200" b="1" kern="1200" baseline="0" dirty="0" smtClean="0">
                <a:solidFill>
                  <a:schemeClr val="tx1"/>
                </a:solidFill>
                <a:effectLst/>
                <a:latin typeface="+mn-lt"/>
                <a:ea typeface="+mn-ea"/>
                <a:cs typeface="+mn-cs"/>
              </a:rPr>
              <a:t> actualización.</a:t>
            </a:r>
          </a:p>
          <a:p>
            <a:endParaRPr lang="es-ES" sz="1200" b="1" kern="1200" dirty="0" smtClean="0">
              <a:solidFill>
                <a:schemeClr val="tx1"/>
              </a:solidFill>
              <a:effectLst/>
              <a:latin typeface="+mn-lt"/>
              <a:ea typeface="+mn-ea"/>
              <a:cs typeface="+mn-cs"/>
            </a:endParaRP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59</a:t>
            </a:fld>
            <a:endParaRPr lang="es-ES"/>
          </a:p>
        </p:txBody>
      </p:sp>
    </p:spTree>
    <p:extLst>
      <p:ext uri="{BB962C8B-B14F-4D97-AF65-F5344CB8AC3E}">
        <p14:creationId xmlns:p14="http://schemas.microsoft.com/office/powerpoint/2010/main" val="4572797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Como</a:t>
            </a:r>
            <a:r>
              <a:rPr lang="es-ES" sz="1200" b="1" kern="1200" baseline="0" dirty="0" smtClean="0">
                <a:solidFill>
                  <a:schemeClr val="tx1"/>
                </a:solidFill>
                <a:effectLst/>
                <a:latin typeface="+mn-lt"/>
                <a:ea typeface="+mn-ea"/>
                <a:cs typeface="+mn-cs"/>
              </a:rPr>
              <a:t> cuarto paso esta seleccionar la acción de mayor q valor.</a:t>
            </a:r>
            <a:endParaRPr lang="es-ES" sz="1200" b="1" kern="1200" dirty="0" smtClean="0">
              <a:solidFill>
                <a:schemeClr val="tx1"/>
              </a:solidFill>
              <a:effectLst/>
              <a:latin typeface="+mn-lt"/>
              <a:ea typeface="+mn-ea"/>
              <a:cs typeface="+mn-cs"/>
            </a:endParaRPr>
          </a:p>
          <a:p>
            <a:r>
              <a:rPr lang="es-ES" sz="1200" b="1" kern="1200" dirty="0" smtClean="0">
                <a:solidFill>
                  <a:schemeClr val="tx1"/>
                </a:solidFill>
                <a:effectLst/>
                <a:latin typeface="+mn-lt"/>
                <a:ea typeface="+mn-ea"/>
                <a:cs typeface="+mn-cs"/>
              </a:rPr>
              <a:t>Para la selección de la mejor acción se utilizó una estrategia &amp;</a:t>
            </a:r>
            <a:r>
              <a:rPr lang="es-ES" sz="1200" b="1" kern="1200" dirty="0" err="1" smtClean="0">
                <a:solidFill>
                  <a:schemeClr val="tx1"/>
                </a:solidFill>
                <a:effectLst/>
                <a:latin typeface="+mn-lt"/>
                <a:ea typeface="+mn-ea"/>
                <a:cs typeface="+mn-cs"/>
              </a:rPr>
              <a:t>epsiv</a:t>
            </a:r>
            <a:r>
              <a:rPr lang="es-ES" sz="1200" b="1" kern="1200" dirty="0" smtClean="0">
                <a:solidFill>
                  <a:schemeClr val="tx1"/>
                </a:solidFill>
                <a:effectLst/>
                <a:latin typeface="+mn-lt"/>
                <a:ea typeface="+mn-ea"/>
                <a:cs typeface="+mn-cs"/>
              </a:rPr>
              <a:t>; -</a:t>
            </a:r>
            <a:r>
              <a:rPr lang="es-ES" sz="1200" b="1" kern="1200" dirty="0" err="1" smtClean="0">
                <a:solidFill>
                  <a:schemeClr val="tx1"/>
                </a:solidFill>
                <a:effectLst/>
                <a:latin typeface="+mn-lt"/>
                <a:ea typeface="+mn-ea"/>
                <a:cs typeface="+mn-cs"/>
              </a:rPr>
              <a:t>greedy</a:t>
            </a:r>
            <a:r>
              <a:rPr lang="es-ES" sz="1200" b="1" kern="1200" dirty="0" smtClean="0">
                <a:solidFill>
                  <a:schemeClr val="tx1"/>
                </a:solidFill>
                <a:effectLst/>
                <a:latin typeface="+mn-lt"/>
                <a:ea typeface="+mn-ea"/>
                <a:cs typeface="+mn-cs"/>
              </a:rPr>
              <a:t>. Es decir, se genera un valor aleatorio &amp;</a:t>
            </a:r>
            <a:r>
              <a:rPr lang="es-ES" sz="1200" b="1" kern="1200" dirty="0" err="1" smtClean="0">
                <a:solidFill>
                  <a:schemeClr val="tx1"/>
                </a:solidFill>
                <a:effectLst/>
                <a:latin typeface="+mn-lt"/>
                <a:ea typeface="+mn-ea"/>
                <a:cs typeface="+mn-cs"/>
              </a:rPr>
              <a:t>epsiv</a:t>
            </a:r>
            <a:r>
              <a:rPr lang="es-ES" sz="1200" b="1" kern="1200" dirty="0" smtClean="0">
                <a:solidFill>
                  <a:schemeClr val="tx1"/>
                </a:solidFill>
                <a:effectLst/>
                <a:latin typeface="+mn-lt"/>
                <a:ea typeface="+mn-ea"/>
                <a:cs typeface="+mn-cs"/>
              </a:rPr>
              <a:t>; , si &amp;</a:t>
            </a:r>
            <a:r>
              <a:rPr lang="es-ES" sz="1200" b="1" kern="1200" dirty="0" err="1" smtClean="0">
                <a:solidFill>
                  <a:schemeClr val="tx1"/>
                </a:solidFill>
                <a:effectLst/>
                <a:latin typeface="+mn-lt"/>
                <a:ea typeface="+mn-ea"/>
                <a:cs typeface="+mn-cs"/>
              </a:rPr>
              <a:t>epsiv</a:t>
            </a:r>
            <a:r>
              <a:rPr lang="es-ES" sz="1200" b="1" kern="1200" dirty="0" smtClean="0">
                <a:solidFill>
                  <a:schemeClr val="tx1"/>
                </a:solidFill>
                <a:effectLst/>
                <a:latin typeface="+mn-lt"/>
                <a:ea typeface="+mn-ea"/>
                <a:cs typeface="+mn-cs"/>
              </a:rPr>
              <a:t>; &lt; 0.2 entonces se selecciona la acción de manera aleatoria, si no se selecciona la acción de mayor q-valor. </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60</a:t>
            </a:fld>
            <a:endParaRPr lang="es-ES"/>
          </a:p>
        </p:txBody>
      </p:sp>
    </p:spTree>
    <p:extLst>
      <p:ext uri="{BB962C8B-B14F-4D97-AF65-F5344CB8AC3E}">
        <p14:creationId xmlns:p14="http://schemas.microsoft.com/office/powerpoint/2010/main" val="3099257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confeccionan un</a:t>
            </a:r>
            <a:r>
              <a:rPr lang="es-ES" baseline="0" dirty="0" smtClean="0"/>
              <a:t>  nuevo </a:t>
            </a:r>
            <a:r>
              <a:rPr lang="es-ES" dirty="0" smtClean="0"/>
              <a:t> horario para cada semestre</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6</a:t>
            </a:fld>
            <a:endParaRPr lang="es-ES"/>
          </a:p>
        </p:txBody>
      </p:sp>
    </p:spTree>
    <p:extLst>
      <p:ext uri="{BB962C8B-B14F-4D97-AF65-F5344CB8AC3E}">
        <p14:creationId xmlns:p14="http://schemas.microsoft.com/office/powerpoint/2010/main" val="3692088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Luego</a:t>
            </a:r>
            <a:r>
              <a:rPr lang="es-ES" sz="1200" b="1" kern="1200" baseline="0" dirty="0" smtClean="0">
                <a:solidFill>
                  <a:schemeClr val="tx1"/>
                </a:solidFill>
                <a:effectLst/>
                <a:latin typeface="+mn-lt"/>
                <a:ea typeface="+mn-ea"/>
                <a:cs typeface="+mn-cs"/>
              </a:rPr>
              <a:t> se calcula la </a:t>
            </a:r>
            <a:r>
              <a:rPr lang="es-ES" sz="1200" b="1" kern="1200" baseline="0" dirty="0" err="1" smtClean="0">
                <a:solidFill>
                  <a:schemeClr val="tx1"/>
                </a:solidFill>
                <a:effectLst/>
                <a:latin typeface="+mn-lt"/>
                <a:ea typeface="+mn-ea"/>
                <a:cs typeface="+mn-cs"/>
              </a:rPr>
              <a:t>recompens</a:t>
            </a:r>
            <a:r>
              <a:rPr lang="es-ES" sz="1200" b="1" kern="1200" baseline="0" dirty="0" smtClean="0">
                <a:solidFill>
                  <a:schemeClr val="tx1"/>
                </a:solidFill>
                <a:effectLst/>
                <a:latin typeface="+mn-lt"/>
                <a:ea typeface="+mn-ea"/>
                <a:cs typeface="+mn-cs"/>
              </a:rPr>
              <a:t> de esa </a:t>
            </a:r>
            <a:r>
              <a:rPr lang="es-ES" sz="1200" b="1" kern="1200" baseline="0" dirty="0" err="1" smtClean="0">
                <a:solidFill>
                  <a:schemeClr val="tx1"/>
                </a:solidFill>
                <a:effectLst/>
                <a:latin typeface="+mn-lt"/>
                <a:ea typeface="+mn-ea"/>
                <a:cs typeface="+mn-cs"/>
              </a:rPr>
              <a:t>accion</a:t>
            </a:r>
            <a:endParaRPr lang="es-ES" sz="1200" b="1"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61</a:t>
            </a:fld>
            <a:endParaRPr lang="es-ES"/>
          </a:p>
        </p:txBody>
      </p:sp>
    </p:spTree>
    <p:extLst>
      <p:ext uri="{BB962C8B-B14F-4D97-AF65-F5344CB8AC3E}">
        <p14:creationId xmlns:p14="http://schemas.microsoft.com/office/powerpoint/2010/main" val="2191115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Y por </a:t>
            </a:r>
            <a:r>
              <a:rPr lang="es-ES" sz="1200" b="1" kern="1200" dirty="0" err="1" smtClean="0">
                <a:solidFill>
                  <a:schemeClr val="tx1"/>
                </a:solidFill>
                <a:effectLst/>
                <a:latin typeface="+mn-lt"/>
                <a:ea typeface="+mn-ea"/>
                <a:cs typeface="+mn-cs"/>
              </a:rPr>
              <a:t>utlimo</a:t>
            </a:r>
            <a:r>
              <a:rPr lang="es-ES" sz="1200" b="1" kern="1200" dirty="0" smtClean="0">
                <a:solidFill>
                  <a:schemeClr val="tx1"/>
                </a:solidFill>
                <a:effectLst/>
                <a:latin typeface="+mn-lt"/>
                <a:ea typeface="+mn-ea"/>
                <a:cs typeface="+mn-cs"/>
              </a:rPr>
              <a:t> se Actualizan</a:t>
            </a:r>
            <a:r>
              <a:rPr lang="es-ES" sz="1200" b="1" kern="1200" baseline="0" dirty="0" smtClean="0">
                <a:solidFill>
                  <a:schemeClr val="tx1"/>
                </a:solidFill>
                <a:effectLst/>
                <a:latin typeface="+mn-lt"/>
                <a:ea typeface="+mn-ea"/>
                <a:cs typeface="+mn-cs"/>
              </a:rPr>
              <a:t> los</a:t>
            </a:r>
            <a:r>
              <a:rPr lang="es-ES" sz="1200" b="1" kern="1200" dirty="0" smtClean="0">
                <a:solidFill>
                  <a:schemeClr val="tx1"/>
                </a:solidFill>
                <a:effectLst/>
                <a:latin typeface="+mn-lt"/>
                <a:ea typeface="+mn-ea"/>
                <a:cs typeface="+mn-cs"/>
              </a:rPr>
              <a:t> Q-valores, que se realiza de la forma tradicional según la fórmula de actualización del </a:t>
            </a:r>
            <a:r>
              <a:rPr lang="es-ES" sz="1200" b="1" kern="1200" dirty="0" err="1" smtClean="0">
                <a:solidFill>
                  <a:schemeClr val="tx1"/>
                </a:solidFill>
                <a:effectLst/>
                <a:latin typeface="+mn-lt"/>
                <a:ea typeface="+mn-ea"/>
                <a:cs typeface="+mn-cs"/>
              </a:rPr>
              <a:t>agoritmo</a:t>
            </a:r>
            <a:r>
              <a:rPr lang="es-ES" sz="1200" b="1" kern="1200" dirty="0" smtClean="0">
                <a:solidFill>
                  <a:schemeClr val="tx1"/>
                </a:solidFill>
                <a:effectLst/>
                <a:latin typeface="+mn-lt"/>
                <a:ea typeface="+mn-ea"/>
                <a:cs typeface="+mn-cs"/>
              </a:rPr>
              <a:t> Q-</a:t>
            </a:r>
            <a:r>
              <a:rPr lang="es-ES" sz="1200" b="1" kern="1200" dirty="0" err="1" smtClean="0">
                <a:solidFill>
                  <a:schemeClr val="tx1"/>
                </a:solidFill>
                <a:effectLst/>
                <a:latin typeface="+mn-lt"/>
                <a:ea typeface="+mn-ea"/>
                <a:cs typeface="+mn-cs"/>
              </a:rPr>
              <a:t>Learning</a:t>
            </a:r>
            <a:endParaRPr lang="es-ES" sz="1200" b="1" kern="1200" dirty="0" smtClean="0">
              <a:solidFill>
                <a:schemeClr val="tx1"/>
              </a:solidFill>
              <a:effectLst/>
              <a:latin typeface="+mn-lt"/>
              <a:ea typeface="+mn-ea"/>
              <a:cs typeface="+mn-cs"/>
            </a:endParaRPr>
          </a:p>
          <a:p>
            <a:r>
              <a:rPr lang="es-ES" sz="1200" b="1" kern="1200" dirty="0" smtClean="0">
                <a:solidFill>
                  <a:schemeClr val="tx1"/>
                </a:solidFill>
                <a:effectLst/>
                <a:latin typeface="+mn-lt"/>
                <a:ea typeface="+mn-ea"/>
                <a:cs typeface="+mn-cs"/>
              </a:rPr>
              <a:t>Se </a:t>
            </a:r>
            <a:r>
              <a:rPr lang="es-ES" sz="1200" b="1" kern="1200" dirty="0" smtClean="0">
                <a:solidFill>
                  <a:schemeClr val="tx1"/>
                </a:solidFill>
                <a:effectLst/>
                <a:latin typeface="+mn-lt"/>
                <a:ea typeface="+mn-ea"/>
                <a:cs typeface="+mn-cs"/>
              </a:rPr>
              <a:t>realizaron pruebas con distintas </a:t>
            </a:r>
            <a:r>
              <a:rPr lang="es-ES" sz="1200" b="1" kern="1200" dirty="0" err="1" smtClean="0">
                <a:solidFill>
                  <a:schemeClr val="tx1"/>
                </a:solidFill>
                <a:effectLst/>
                <a:latin typeface="+mn-lt"/>
                <a:ea typeface="+mn-ea"/>
                <a:cs typeface="+mn-cs"/>
              </a:rPr>
              <a:t>confguraciones</a:t>
            </a:r>
            <a:r>
              <a:rPr lang="es-ES" sz="1200" b="1" kern="1200" dirty="0" smtClean="0">
                <a:solidFill>
                  <a:schemeClr val="tx1"/>
                </a:solidFill>
                <a:effectLst/>
                <a:latin typeface="+mn-lt"/>
                <a:ea typeface="+mn-ea"/>
                <a:cs typeface="+mn-cs"/>
              </a:rPr>
              <a:t> de parámetros, pero finalmente se </a:t>
            </a:r>
            <a:r>
              <a:rPr lang="es-ES" sz="1200" b="1" kern="1200" dirty="0" err="1" smtClean="0">
                <a:solidFill>
                  <a:schemeClr val="tx1"/>
                </a:solidFill>
                <a:effectLst/>
                <a:latin typeface="+mn-lt"/>
                <a:ea typeface="+mn-ea"/>
                <a:cs typeface="+mn-cs"/>
              </a:rPr>
              <a:t>utlizó</a:t>
            </a:r>
            <a:r>
              <a:rPr lang="es-ES" sz="1200" b="1" kern="1200" dirty="0" smtClean="0">
                <a:solidFill>
                  <a:schemeClr val="tx1"/>
                </a:solidFill>
                <a:effectLst/>
                <a:latin typeface="+mn-lt"/>
                <a:ea typeface="+mn-ea"/>
                <a:cs typeface="+mn-cs"/>
              </a:rPr>
              <a:t> como factor de descuento ( γ ) 0.9 y como velocidad de aprendizaje ( α ) 0.1 </a:t>
            </a:r>
            <a:r>
              <a:rPr lang="es-ES" sz="1200" b="1" kern="1200" dirty="0" smtClean="0">
                <a:solidFill>
                  <a:schemeClr val="tx1"/>
                </a:solidFill>
                <a:effectLst/>
                <a:latin typeface="+mn-lt"/>
                <a:ea typeface="+mn-ea"/>
                <a:cs typeface="+mn-cs"/>
              </a:rPr>
              <a:t>.</a:t>
            </a: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62</a:t>
            </a:fld>
            <a:endParaRPr lang="es-ES"/>
          </a:p>
        </p:txBody>
      </p:sp>
    </p:spTree>
    <p:extLst>
      <p:ext uri="{BB962C8B-B14F-4D97-AF65-F5344CB8AC3E}">
        <p14:creationId xmlns:p14="http://schemas.microsoft.com/office/powerpoint/2010/main" val="26712709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AHORA</a:t>
            </a:r>
            <a:r>
              <a:rPr lang="es-US" baseline="0" dirty="0" smtClean="0"/>
              <a:t>, vemos un fragmento del  p4 generado para el grupo 1 de 1 computación, </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63</a:t>
            </a:fld>
            <a:endParaRPr lang="es-ES"/>
          </a:p>
        </p:txBody>
      </p:sp>
    </p:spTree>
    <p:extLst>
      <p:ext uri="{BB962C8B-B14F-4D97-AF65-F5344CB8AC3E}">
        <p14:creationId xmlns:p14="http://schemas.microsoft.com/office/powerpoint/2010/main" val="3542156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68</a:t>
            </a:fld>
            <a:endParaRPr lang="es-ES"/>
          </a:p>
        </p:txBody>
      </p:sp>
    </p:spTree>
    <p:extLst>
      <p:ext uri="{BB962C8B-B14F-4D97-AF65-F5344CB8AC3E}">
        <p14:creationId xmlns:p14="http://schemas.microsoft.com/office/powerpoint/2010/main" val="869385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El AR se ha venido utilizando como uno de los principales enfoques</a:t>
            </a:r>
            <a:r>
              <a:rPr lang="es-US" baseline="0" dirty="0" smtClean="0"/>
              <a:t> pa</a:t>
            </a:r>
            <a:r>
              <a:rPr lang="es-US" dirty="0" smtClean="0"/>
              <a:t>ra resolver</a:t>
            </a:r>
            <a:r>
              <a:rPr lang="es-US" baseline="0" dirty="0" smtClean="0"/>
              <a:t> problemas de secuenciación de tareas y la generación de horarios docentes cae dentro de la clasificación de </a:t>
            </a:r>
            <a:r>
              <a:rPr lang="es-US" baseline="0" dirty="0" err="1" smtClean="0"/>
              <a:t>pst</a:t>
            </a:r>
            <a:r>
              <a:rPr lang="es-US" baseline="0" dirty="0" smtClean="0"/>
              <a:t>, además en el grupo de </a:t>
            </a:r>
            <a:r>
              <a:rPr lang="es-US" baseline="0" dirty="0" err="1" smtClean="0"/>
              <a:t>ia</a:t>
            </a:r>
            <a:r>
              <a:rPr lang="es-US" baseline="0" dirty="0" smtClean="0"/>
              <a:t> se esta creando una herramienta para optimizar </a:t>
            </a:r>
            <a:r>
              <a:rPr lang="es-US" baseline="0" dirty="0" err="1" smtClean="0"/>
              <a:t>pst</a:t>
            </a:r>
            <a:r>
              <a:rPr lang="es-US" baseline="0" dirty="0" smtClean="0"/>
              <a:t>  usando este enfoque.</a:t>
            </a:r>
          </a:p>
          <a:p>
            <a:r>
              <a:rPr lang="es-US" baseline="0" dirty="0" smtClean="0"/>
              <a:t>Como se dijo anteriormente en la exposición este enfoque permite separar las restricciones blandas de las fuertes de manera natural. Posee una configuración de parámetros sencilla y se adapta fácilmente a este tipo de problemas.</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70</a:t>
            </a:fld>
            <a:endParaRPr lang="es-ES"/>
          </a:p>
        </p:txBody>
      </p:sp>
    </p:spTree>
    <p:extLst>
      <p:ext uri="{BB962C8B-B14F-4D97-AF65-F5344CB8AC3E}">
        <p14:creationId xmlns:p14="http://schemas.microsoft.com/office/powerpoint/2010/main" val="287097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3 opciones:</a:t>
            </a:r>
          </a:p>
          <a:p>
            <a:r>
              <a:rPr lang="es-US" baseline="0" dirty="0" smtClean="0"/>
              <a:t>eliminar el profesor en cuestión e insertar los datos del nuevo profesor, y volver a generar el horario completo.</a:t>
            </a:r>
          </a:p>
          <a:p>
            <a:r>
              <a:rPr lang="es-US" baseline="0" dirty="0" smtClean="0"/>
              <a:t>Borrar todo de la base de datos de ese año, insertar todos los datos a partir de la semana actual y generar el horario con fecha d </a:t>
            </a:r>
            <a:r>
              <a:rPr lang="es-US" baseline="0" dirty="0" err="1" smtClean="0"/>
              <a:t>einicio</a:t>
            </a:r>
            <a:r>
              <a:rPr lang="es-US" baseline="0" dirty="0" smtClean="0"/>
              <a:t> d </a:t>
            </a:r>
            <a:r>
              <a:rPr lang="es-US" baseline="0" dirty="0" err="1" smtClean="0"/>
              <a:t>esemestre</a:t>
            </a:r>
            <a:r>
              <a:rPr lang="es-US" baseline="0" dirty="0" smtClean="0"/>
              <a:t> en esa semana.</a:t>
            </a:r>
          </a:p>
          <a:p>
            <a:r>
              <a:rPr lang="es-US" baseline="0" dirty="0" smtClean="0"/>
              <a:t>O hacer los cambios de forma manual.</a:t>
            </a:r>
          </a:p>
          <a:p>
            <a:endParaRPr lang="es-US" baseline="0" dirty="0" smtClean="0"/>
          </a:p>
          <a:p>
            <a:r>
              <a:rPr lang="es-US" baseline="0" dirty="0" smtClean="0"/>
              <a:t>Re planificar los turnos afectados  de forma manual.</a:t>
            </a:r>
          </a:p>
          <a:p>
            <a:r>
              <a:rPr lang="es-US" baseline="0" dirty="0" smtClean="0"/>
              <a:t>O volver a generar todo el horario incluyendo esa afectación.</a:t>
            </a:r>
          </a:p>
          <a:p>
            <a:endParaRPr lang="es-US" baseline="0"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71</a:t>
            </a:fld>
            <a:endParaRPr lang="es-ES"/>
          </a:p>
        </p:txBody>
      </p:sp>
    </p:spTree>
    <p:extLst>
      <p:ext uri="{BB962C8B-B14F-4D97-AF65-F5344CB8AC3E}">
        <p14:creationId xmlns:p14="http://schemas.microsoft.com/office/powerpoint/2010/main" val="37738645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S" baseline="0" dirty="0" smtClean="0"/>
          </a:p>
          <a:p>
            <a:endParaRPr lang="es-US" baseline="0" dirty="0" smtClean="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72</a:t>
            </a:fld>
            <a:endParaRPr lang="es-ES"/>
          </a:p>
        </p:txBody>
      </p:sp>
    </p:spTree>
    <p:extLst>
      <p:ext uri="{BB962C8B-B14F-4D97-AF65-F5344CB8AC3E}">
        <p14:creationId xmlns:p14="http://schemas.microsoft.com/office/powerpoint/2010/main" val="16843894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dirty="0" smtClean="0"/>
              <a:t>El agente selecciona la acción</a:t>
            </a:r>
            <a:r>
              <a:rPr lang="es-US" baseline="0" dirty="0" smtClean="0"/>
              <a:t> del conjunto de acciones disponibles y ese turno de clase de esa asignatura se elimina de dicho conjunto. Entonces lo que se obtiene es un subconjunto de las acciones que se tenían en el estado anterior.</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73</a:t>
            </a:fld>
            <a:endParaRPr lang="es-ES"/>
          </a:p>
        </p:txBody>
      </p:sp>
    </p:spTree>
    <p:extLst>
      <p:ext uri="{BB962C8B-B14F-4D97-AF65-F5344CB8AC3E}">
        <p14:creationId xmlns:p14="http://schemas.microsoft.com/office/powerpoint/2010/main" val="940690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dirty="0" smtClean="0"/>
              <a:t>El agente selecciona la acción</a:t>
            </a:r>
            <a:r>
              <a:rPr lang="es-US" baseline="0" dirty="0" smtClean="0"/>
              <a:t> del conjunto de acciones disponibles y ese turno de clase de esa asignatura se elimina de dicho conjunto. Entonces lo que se obtiene es un subconjunto de las acciones que se tenían en el estado anterior.</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74</a:t>
            </a:fld>
            <a:endParaRPr lang="es-ES"/>
          </a:p>
        </p:txBody>
      </p:sp>
    </p:spTree>
    <p:extLst>
      <p:ext uri="{BB962C8B-B14F-4D97-AF65-F5344CB8AC3E}">
        <p14:creationId xmlns:p14="http://schemas.microsoft.com/office/powerpoint/2010/main" val="12113057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dirty="0" smtClean="0"/>
              <a:t>El agente selecciona la acción</a:t>
            </a:r>
            <a:r>
              <a:rPr lang="es-US" baseline="0" dirty="0" smtClean="0"/>
              <a:t> del conjunto de acciones disponibles y ese turno de clase de esa asignatura se elimina de dicho conjunto. Entonces lo que se obtiene es un subconjunto de las acciones que se tenían en el estado anterior.</a:t>
            </a:r>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75</a:t>
            </a:fld>
            <a:endParaRPr lang="es-ES"/>
          </a:p>
        </p:txBody>
      </p:sp>
    </p:spTree>
    <p:extLst>
      <p:ext uri="{BB962C8B-B14F-4D97-AF65-F5344CB8AC3E}">
        <p14:creationId xmlns:p14="http://schemas.microsoft.com/office/powerpoint/2010/main" val="2883986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Esta tarea resulta muy engorrosa y</a:t>
            </a:r>
            <a:r>
              <a:rPr lang="es-ES" baseline="0" dirty="0" smtClean="0"/>
              <a:t> </a:t>
            </a:r>
            <a:r>
              <a:rPr lang="es-ES" dirty="0" smtClean="0"/>
              <a:t>ocupa una gran cantidad de tiempo y trabajo. </a:t>
            </a:r>
            <a:endParaRPr lang="en-US" dirty="0" smtClean="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a:t>
            </a:fld>
            <a:endParaRPr lang="es-ES"/>
          </a:p>
        </p:txBody>
      </p:sp>
    </p:spTree>
    <p:extLst>
      <p:ext uri="{BB962C8B-B14F-4D97-AF65-F5344CB8AC3E}">
        <p14:creationId xmlns:p14="http://schemas.microsoft.com/office/powerpoint/2010/main" val="8892410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smtClean="0"/>
                  <a:t>En esta expresión, </a:t>
                </a:r>
                <a14:m>
                  <m:oMath xmlns:m="http://schemas.openxmlformats.org/officeDocument/2006/math">
                    <m:r>
                      <m:rPr>
                        <m:sty m:val="p"/>
                      </m:rPr>
                      <a:rPr lang="el-GR" sz="1200" smtClean="0">
                        <a:latin typeface="Cambria Math" panose="02040503050406030204" pitchFamily="18" charset="0"/>
                        <a:cs typeface="Arial" panose="020B0604020202020204" pitchFamily="34" charset="0"/>
                      </a:rPr>
                      <m:t>α</m:t>
                    </m:r>
                  </m:oMath>
                </a14:m>
                <a:r>
                  <a:rPr lang="es-ES" dirty="0" smtClean="0"/>
                  <a:t> representa la velocidad del aprendizaje,</a:t>
                </a:r>
                <a:r>
                  <a:rPr lang="es-ES" baseline="0" dirty="0" smtClean="0"/>
                  <a:t> este parámetro </a:t>
                </a:r>
                <a:r>
                  <a:rPr lang="es-ES" dirty="0" smtClean="0"/>
                  <a:t>determina el grado por el cual el valor anterior es</a:t>
                </a:r>
                <a:r>
                  <a:rPr lang="es-ES" baseline="0" dirty="0" smtClean="0"/>
                  <a:t> </a:t>
                </a:r>
                <a:r>
                  <a:rPr lang="es-ES" dirty="0" smtClean="0"/>
                  <a:t>actualizado. </a:t>
                </a:r>
              </a:p>
              <a:p>
                <a:r>
                  <a:rPr lang="es-ES" dirty="0" smtClean="0"/>
                  <a:t>Por ejemplo, si </a:t>
                </a:r>
                <a14:m>
                  <m:oMath xmlns:m="http://schemas.openxmlformats.org/officeDocument/2006/math">
                    <m:r>
                      <m:rPr>
                        <m:sty m:val="p"/>
                      </m:rPr>
                      <a:rPr lang="el-GR" sz="1200" smtClean="0">
                        <a:latin typeface="Cambria Math" panose="02040503050406030204" pitchFamily="18" charset="0"/>
                        <a:cs typeface="Arial" panose="020B0604020202020204" pitchFamily="34" charset="0"/>
                      </a:rPr>
                      <m:t>α</m:t>
                    </m:r>
                  </m:oMath>
                </a14:m>
                <a:r>
                  <a:rPr lang="es-ES" baseline="0" dirty="0" smtClean="0"/>
                  <a:t> </a:t>
                </a:r>
                <a:r>
                  <a:rPr lang="es-ES" dirty="0" smtClean="0"/>
                  <a:t>= 0 , entonces no existe actualización, </a:t>
                </a:r>
              </a:p>
              <a:p>
                <a:r>
                  <a:rPr lang="es-ES" dirty="0" smtClean="0"/>
                  <a:t>y si</a:t>
                </a:r>
                <a:r>
                  <a:rPr lang="es-ES" baseline="0" dirty="0" smtClean="0"/>
                  <a:t> </a:t>
                </a:r>
                <a14:m>
                  <m:oMath xmlns:m="http://schemas.openxmlformats.org/officeDocument/2006/math">
                    <m:r>
                      <m:rPr>
                        <m:sty m:val="p"/>
                      </m:rPr>
                      <a:rPr lang="el-GR" sz="1200" smtClean="0">
                        <a:latin typeface="Cambria Math" panose="02040503050406030204" pitchFamily="18" charset="0"/>
                        <a:cs typeface="Arial" panose="020B0604020202020204" pitchFamily="34" charset="0"/>
                      </a:rPr>
                      <m:t>α</m:t>
                    </m:r>
                  </m:oMath>
                </a14:m>
                <a:r>
                  <a:rPr lang="es-ES" dirty="0" smtClean="0"/>
                  <a:t> = 1 ,</a:t>
                </a:r>
                <a:r>
                  <a:rPr lang="es-ES" baseline="0" dirty="0" smtClean="0"/>
                  <a:t> </a:t>
                </a:r>
                <a:r>
                  <a:rPr lang="es-ES" dirty="0" smtClean="0"/>
                  <a:t>entonces el valor anterior es reemplazado por el nuevo estimado.</a:t>
                </a:r>
              </a:p>
              <a:p>
                <a:r>
                  <a:rPr lang="es-ES" b="1" dirty="0" smtClean="0">
                    <a:solidFill>
                      <a:srgbClr val="FF0000"/>
                    </a:solidFill>
                  </a:rPr>
                  <a:t>Se recomienda</a:t>
                </a:r>
                <a:r>
                  <a:rPr lang="es-ES" b="1" baseline="0" dirty="0" smtClean="0">
                    <a:solidFill>
                      <a:srgbClr val="FF0000"/>
                    </a:solidFill>
                  </a:rPr>
                  <a:t> escoger un valor cercano a uno para que el aprendizaje sea lento y por tanto mas eficiente.</a:t>
                </a:r>
                <a:endParaRPr lang="es-ES" b="1" dirty="0" smtClean="0">
                  <a:solidFill>
                    <a:srgbClr val="FF0000"/>
                  </a:solidFill>
                </a:endParaRPr>
              </a:p>
              <a:p>
                <a:endParaRPr lang="es-ES" dirty="0" smtClean="0">
                  <a:solidFill>
                    <a:srgbClr val="FF0000"/>
                  </a:solidFill>
                </a:endParaRPr>
              </a:p>
              <a:p>
                <a:endParaRPr lang="en-US" dirty="0" smtClean="0"/>
              </a:p>
              <a:p>
                <a:endParaRPr lang="en-US" dirty="0" smtClean="0"/>
              </a:p>
            </p:txBody>
          </p:sp>
        </mc:Choice>
        <mc:Fallback xmlns="">
          <p:sp>
            <p:nvSpPr>
              <p:cNvPr id="3" name="Marcador de notas 2"/>
              <p:cNvSpPr>
                <a:spLocks noGrp="1"/>
              </p:cNvSpPr>
              <p:nvPr>
                <p:ph type="body" idx="1"/>
              </p:nvPr>
            </p:nvSpPr>
            <p:spPr/>
            <p:txBody>
              <a:bodyPr/>
              <a:lstStyle/>
              <a:p>
                <a:r>
                  <a:rPr lang="es-ES" dirty="0" smtClean="0"/>
                  <a:t>En esta expresión, </a:t>
                </a:r>
                <a:r>
                  <a:rPr lang="el-GR" sz="1200" i="0" smtClean="0">
                    <a:latin typeface="Cambria Math" panose="02040503050406030204" pitchFamily="18" charset="0"/>
                    <a:cs typeface="Arial" panose="020B0604020202020204" pitchFamily="34" charset="0"/>
                  </a:rPr>
                  <a:t>α</a:t>
                </a:r>
                <a:r>
                  <a:rPr lang="es-ES" dirty="0" smtClean="0"/>
                  <a:t> representa la velocidad del </a:t>
                </a:r>
                <a:r>
                  <a:rPr lang="es-ES" dirty="0" smtClean="0"/>
                  <a:t>aprendizaje,</a:t>
                </a:r>
                <a:r>
                  <a:rPr lang="es-ES" baseline="0" dirty="0" smtClean="0"/>
                  <a:t> este parámetro </a:t>
                </a:r>
                <a:r>
                  <a:rPr lang="es-ES" dirty="0" smtClean="0"/>
                  <a:t>determina </a:t>
                </a:r>
                <a:r>
                  <a:rPr lang="es-ES" dirty="0" smtClean="0"/>
                  <a:t>el grado por el cual el valor anterior es</a:t>
                </a:r>
                <a:r>
                  <a:rPr lang="es-ES" baseline="0" dirty="0" smtClean="0"/>
                  <a:t> </a:t>
                </a:r>
                <a:r>
                  <a:rPr lang="es-ES" dirty="0" smtClean="0"/>
                  <a:t>actualizado. </a:t>
                </a:r>
                <a:endParaRPr lang="es-ES" dirty="0" smtClean="0"/>
              </a:p>
              <a:p>
                <a:r>
                  <a:rPr lang="es-ES" dirty="0" smtClean="0"/>
                  <a:t>Por </a:t>
                </a:r>
                <a:r>
                  <a:rPr lang="es-ES" dirty="0" smtClean="0"/>
                  <a:t>ejemplo, si </a:t>
                </a:r>
                <a:r>
                  <a:rPr lang="el-GR" sz="1200" i="0" smtClean="0">
                    <a:latin typeface="Cambria Math" panose="02040503050406030204" pitchFamily="18" charset="0"/>
                    <a:cs typeface="Arial" panose="020B0604020202020204" pitchFamily="34" charset="0"/>
                  </a:rPr>
                  <a:t>α</a:t>
                </a:r>
                <a:r>
                  <a:rPr lang="es-ES" baseline="0" dirty="0" smtClean="0"/>
                  <a:t> </a:t>
                </a:r>
                <a:r>
                  <a:rPr lang="es-ES" dirty="0" smtClean="0"/>
                  <a:t>= 0 , entonces no existe </a:t>
                </a:r>
                <a:r>
                  <a:rPr lang="es-ES" dirty="0" smtClean="0"/>
                  <a:t>actualización, </a:t>
                </a:r>
              </a:p>
              <a:p>
                <a:r>
                  <a:rPr lang="es-ES" dirty="0" smtClean="0"/>
                  <a:t>y </a:t>
                </a:r>
                <a:r>
                  <a:rPr lang="es-ES" dirty="0" smtClean="0"/>
                  <a:t>si</a:t>
                </a:r>
                <a:r>
                  <a:rPr lang="es-ES" baseline="0" dirty="0" smtClean="0"/>
                  <a:t> </a:t>
                </a:r>
                <a:r>
                  <a:rPr lang="el-GR" sz="1200" i="0" smtClean="0">
                    <a:latin typeface="Cambria Math" panose="02040503050406030204" pitchFamily="18" charset="0"/>
                    <a:cs typeface="Arial" panose="020B0604020202020204" pitchFamily="34" charset="0"/>
                  </a:rPr>
                  <a:t>α</a:t>
                </a:r>
                <a:r>
                  <a:rPr lang="es-ES" dirty="0" smtClean="0"/>
                  <a:t> = 1 </a:t>
                </a:r>
                <a:r>
                  <a:rPr lang="es-ES" dirty="0" smtClean="0"/>
                  <a:t>,</a:t>
                </a:r>
                <a:r>
                  <a:rPr lang="es-ES" baseline="0" dirty="0" smtClean="0"/>
                  <a:t> </a:t>
                </a:r>
                <a:r>
                  <a:rPr lang="es-ES" dirty="0" smtClean="0"/>
                  <a:t>entonces </a:t>
                </a:r>
                <a:r>
                  <a:rPr lang="es-ES" dirty="0" smtClean="0"/>
                  <a:t>el valor anterior es reemplazado por el nuevo estimado</a:t>
                </a:r>
                <a:r>
                  <a:rPr lang="es-ES" dirty="0" smtClean="0"/>
                  <a:t>.</a:t>
                </a:r>
              </a:p>
              <a:p>
                <a:r>
                  <a:rPr lang="es-ES" b="1" dirty="0" smtClean="0">
                    <a:solidFill>
                      <a:srgbClr val="FF0000"/>
                    </a:solidFill>
                  </a:rPr>
                  <a:t>Se recomienda</a:t>
                </a:r>
                <a:r>
                  <a:rPr lang="es-ES" b="1" baseline="0" dirty="0" smtClean="0">
                    <a:solidFill>
                      <a:srgbClr val="FF0000"/>
                    </a:solidFill>
                  </a:rPr>
                  <a:t> escoger un valor cercano a uno para que el aprendizaje sea lento y por tanto mas eficiente.</a:t>
                </a:r>
                <a:endParaRPr lang="es-ES" b="1" dirty="0" smtClean="0">
                  <a:solidFill>
                    <a:srgbClr val="FF0000"/>
                  </a:solidFill>
                </a:endParaRPr>
              </a:p>
              <a:p>
                <a:endParaRPr lang="es-ES" dirty="0" smtClean="0">
                  <a:solidFill>
                    <a:srgbClr val="FF0000"/>
                  </a:solidFill>
                </a:endParaRPr>
              </a:p>
              <a:p>
                <a:r>
                  <a:rPr lang="es-ES" dirty="0" smtClean="0"/>
                  <a:t>El factor de descuento </a:t>
                </a:r>
                <a:r>
                  <a:rPr lang="es-VE" sz="1200" i="0" smtClean="0">
                    <a:latin typeface="Cambria Math" panose="02040503050406030204" pitchFamily="18" charset="0"/>
                    <a:cs typeface="Arial" panose="020B0604020202020204" pitchFamily="34" charset="0"/>
                  </a:rPr>
                  <a:t>𝛾</a:t>
                </a:r>
                <a:r>
                  <a:rPr lang="es-ES" dirty="0" smtClean="0"/>
                  <a:t>  toma un valor entre 0 y1, si esta cercano a 0 entonces el agente tiende a considerar solo la recompensa</a:t>
                </a:r>
                <a:r>
                  <a:rPr lang="es-ES" baseline="0" dirty="0" smtClean="0"/>
                  <a:t> </a:t>
                </a:r>
                <a:r>
                  <a:rPr lang="es-ES" dirty="0" smtClean="0"/>
                  <a:t>inmediata, si esta cercano a 1 el agente considerara la recompensa futura como</a:t>
                </a:r>
                <a:r>
                  <a:rPr lang="es-ES" baseline="0" dirty="0" smtClean="0"/>
                  <a:t> </a:t>
                </a:r>
                <a:r>
                  <a:rPr lang="es-ES" dirty="0" smtClean="0"/>
                  <a:t>mas importante</a:t>
                </a:r>
                <a:r>
                  <a:rPr lang="es-ES" dirty="0" smtClean="0"/>
                  <a:t>.</a:t>
                </a:r>
              </a:p>
              <a:p>
                <a:r>
                  <a:rPr lang="es-ES" b="1" dirty="0" smtClean="0"/>
                  <a:t>Se recomienda</a:t>
                </a:r>
                <a:r>
                  <a:rPr lang="es-ES" b="1" baseline="0" dirty="0" smtClean="0"/>
                  <a:t> escoger 0.9 ……</a:t>
                </a:r>
              </a:p>
              <a:p>
                <a:r>
                  <a:rPr lang="es-ES" dirty="0" err="1" smtClean="0"/>
                  <a:t>Ademas</a:t>
                </a:r>
                <a:r>
                  <a:rPr lang="es-ES" dirty="0" smtClean="0"/>
                  <a:t> se probaron varias combinaciones de parámetros y esta fue la que arrojo</a:t>
                </a:r>
                <a:r>
                  <a:rPr lang="es-ES" baseline="0" dirty="0" smtClean="0"/>
                  <a:t> los mejores resultados.</a:t>
                </a:r>
                <a:endParaRPr lang="es-ES" dirty="0" smtClean="0"/>
              </a:p>
              <a:p>
                <a:endParaRPr lang="en-US" dirty="0" smtClean="0"/>
              </a:p>
              <a:p>
                <a:endParaRPr lang="en-US" dirty="0" smtClean="0"/>
              </a:p>
            </p:txBody>
          </p:sp>
        </mc:Fallback>
      </mc:AlternateContent>
      <p:sp>
        <p:nvSpPr>
          <p:cNvPr id="4" name="Marcador de número de diapositiva 3"/>
          <p:cNvSpPr>
            <a:spLocks noGrp="1"/>
          </p:cNvSpPr>
          <p:nvPr>
            <p:ph type="sldNum" sz="quarter" idx="10"/>
          </p:nvPr>
        </p:nvSpPr>
        <p:spPr/>
        <p:txBody>
          <a:bodyPr/>
          <a:lstStyle/>
          <a:p>
            <a:fld id="{3E2B3899-E398-4806-924D-A738970CF7F4}" type="slidenum">
              <a:rPr lang="es-ES" smtClean="0"/>
              <a:t>76</a:t>
            </a:fld>
            <a:endParaRPr lang="es-ES"/>
          </a:p>
        </p:txBody>
      </p:sp>
    </p:spTree>
    <p:extLst>
      <p:ext uri="{BB962C8B-B14F-4D97-AF65-F5344CB8AC3E}">
        <p14:creationId xmlns:p14="http://schemas.microsoft.com/office/powerpoint/2010/main" val="34181090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r>
                  <a:rPr lang="es-ES" dirty="0" smtClean="0"/>
                  <a:t>El factor de descuento </a:t>
                </a:r>
                <a14:m>
                  <m:oMath xmlns:m="http://schemas.openxmlformats.org/officeDocument/2006/math">
                    <m:r>
                      <a:rPr lang="es-VE" sz="1200" smtClean="0">
                        <a:latin typeface="Cambria Math" panose="02040503050406030204" pitchFamily="18" charset="0"/>
                        <a:cs typeface="Arial" panose="020B0604020202020204" pitchFamily="34" charset="0"/>
                      </a:rPr>
                      <m:t>𝛾</m:t>
                    </m:r>
                  </m:oMath>
                </a14:m>
                <a:r>
                  <a:rPr lang="es-ES" dirty="0" smtClean="0"/>
                  <a:t>  toma un valor entre 0 y 1, si esta cercano a 0 entonces el agente tiende a considerar solo la recompensa</a:t>
                </a:r>
                <a:r>
                  <a:rPr lang="es-ES" baseline="0" dirty="0" smtClean="0"/>
                  <a:t> </a:t>
                </a:r>
                <a:r>
                  <a:rPr lang="es-ES" dirty="0" smtClean="0"/>
                  <a:t>inmediata, si esta cercano a 1 el agente considerara la recompensa futura como</a:t>
                </a:r>
                <a:r>
                  <a:rPr lang="es-ES" baseline="0" dirty="0" smtClean="0"/>
                  <a:t> </a:t>
                </a:r>
                <a:r>
                  <a:rPr lang="es-ES" dirty="0" smtClean="0"/>
                  <a:t>mas importante.</a:t>
                </a:r>
              </a:p>
              <a:p>
                <a:r>
                  <a:rPr lang="es-ES" b="1" dirty="0" smtClean="0"/>
                  <a:t>Se </a:t>
                </a:r>
                <a:r>
                  <a:rPr lang="es-ES" b="1" baseline="0" dirty="0" smtClean="0"/>
                  <a:t>escoge 0.9, para darle mas importancia a la acción del próximo estado.</a:t>
                </a:r>
              </a:p>
              <a:p>
                <a:r>
                  <a:rPr lang="es-ES" dirty="0" err="1" smtClean="0"/>
                  <a:t>Ademas</a:t>
                </a:r>
                <a:r>
                  <a:rPr lang="es-ES" dirty="0" smtClean="0"/>
                  <a:t> se probaron varias combinaciones de parámetros y esta fue la que arrojo</a:t>
                </a:r>
                <a:r>
                  <a:rPr lang="es-ES" baseline="0" dirty="0" smtClean="0"/>
                  <a:t> los mejores resultados.</a:t>
                </a:r>
                <a:endParaRPr lang="es-ES" dirty="0" smtClean="0"/>
              </a:p>
              <a:p>
                <a:endParaRPr lang="en-US" dirty="0" smtClean="0"/>
              </a:p>
              <a:p>
                <a:endParaRPr lang="en-US" dirty="0" smtClean="0"/>
              </a:p>
            </p:txBody>
          </p:sp>
        </mc:Choice>
        <mc:Fallback xmlns="">
          <p:sp>
            <p:nvSpPr>
              <p:cNvPr id="3" name="Marcador de notas 2"/>
              <p:cNvSpPr>
                <a:spLocks noGrp="1"/>
              </p:cNvSpPr>
              <p:nvPr>
                <p:ph type="body" idx="1"/>
              </p:nvPr>
            </p:nvSpPr>
            <p:spPr/>
            <p:txBody>
              <a:bodyPr/>
              <a:lstStyle/>
              <a:p>
                <a:r>
                  <a:rPr lang="es-ES" dirty="0" smtClean="0"/>
                  <a:t>En esta expresión, </a:t>
                </a:r>
                <a:r>
                  <a:rPr lang="el-GR" sz="1200" i="0" smtClean="0">
                    <a:latin typeface="Cambria Math" panose="02040503050406030204" pitchFamily="18" charset="0"/>
                    <a:cs typeface="Arial" panose="020B0604020202020204" pitchFamily="34" charset="0"/>
                  </a:rPr>
                  <a:t>α</a:t>
                </a:r>
                <a:r>
                  <a:rPr lang="es-ES" dirty="0" smtClean="0"/>
                  <a:t> representa la velocidad del </a:t>
                </a:r>
                <a:r>
                  <a:rPr lang="es-ES" dirty="0" smtClean="0"/>
                  <a:t>aprendizaje,</a:t>
                </a:r>
                <a:r>
                  <a:rPr lang="es-ES" baseline="0" dirty="0" smtClean="0"/>
                  <a:t> este parámetro </a:t>
                </a:r>
                <a:r>
                  <a:rPr lang="es-ES" dirty="0" smtClean="0"/>
                  <a:t>determina </a:t>
                </a:r>
                <a:r>
                  <a:rPr lang="es-ES" dirty="0" smtClean="0"/>
                  <a:t>el grado por el cual el valor anterior es</a:t>
                </a:r>
                <a:r>
                  <a:rPr lang="es-ES" baseline="0" dirty="0" smtClean="0"/>
                  <a:t> </a:t>
                </a:r>
                <a:r>
                  <a:rPr lang="es-ES" dirty="0" smtClean="0"/>
                  <a:t>actualizado. </a:t>
                </a:r>
                <a:endParaRPr lang="es-ES" dirty="0" smtClean="0"/>
              </a:p>
              <a:p>
                <a:r>
                  <a:rPr lang="es-ES" dirty="0" smtClean="0"/>
                  <a:t>Por </a:t>
                </a:r>
                <a:r>
                  <a:rPr lang="es-ES" dirty="0" smtClean="0"/>
                  <a:t>ejemplo, si </a:t>
                </a:r>
                <a:r>
                  <a:rPr lang="el-GR" sz="1200" i="0" smtClean="0">
                    <a:latin typeface="Cambria Math" panose="02040503050406030204" pitchFamily="18" charset="0"/>
                    <a:cs typeface="Arial" panose="020B0604020202020204" pitchFamily="34" charset="0"/>
                  </a:rPr>
                  <a:t>α</a:t>
                </a:r>
                <a:r>
                  <a:rPr lang="es-ES" baseline="0" dirty="0" smtClean="0"/>
                  <a:t> </a:t>
                </a:r>
                <a:r>
                  <a:rPr lang="es-ES" dirty="0" smtClean="0"/>
                  <a:t>= 0 , entonces no existe </a:t>
                </a:r>
                <a:r>
                  <a:rPr lang="es-ES" dirty="0" smtClean="0"/>
                  <a:t>actualización, </a:t>
                </a:r>
              </a:p>
              <a:p>
                <a:r>
                  <a:rPr lang="es-ES" dirty="0" smtClean="0"/>
                  <a:t>y </a:t>
                </a:r>
                <a:r>
                  <a:rPr lang="es-ES" dirty="0" smtClean="0"/>
                  <a:t>si</a:t>
                </a:r>
                <a:r>
                  <a:rPr lang="es-ES" baseline="0" dirty="0" smtClean="0"/>
                  <a:t> </a:t>
                </a:r>
                <a:r>
                  <a:rPr lang="el-GR" sz="1200" i="0" smtClean="0">
                    <a:latin typeface="Cambria Math" panose="02040503050406030204" pitchFamily="18" charset="0"/>
                    <a:cs typeface="Arial" panose="020B0604020202020204" pitchFamily="34" charset="0"/>
                  </a:rPr>
                  <a:t>α</a:t>
                </a:r>
                <a:r>
                  <a:rPr lang="es-ES" dirty="0" smtClean="0"/>
                  <a:t> = 1 </a:t>
                </a:r>
                <a:r>
                  <a:rPr lang="es-ES" dirty="0" smtClean="0"/>
                  <a:t>,</a:t>
                </a:r>
                <a:r>
                  <a:rPr lang="es-ES" baseline="0" dirty="0" smtClean="0"/>
                  <a:t> </a:t>
                </a:r>
                <a:r>
                  <a:rPr lang="es-ES" dirty="0" smtClean="0"/>
                  <a:t>entonces </a:t>
                </a:r>
                <a:r>
                  <a:rPr lang="es-ES" dirty="0" smtClean="0"/>
                  <a:t>el valor anterior es reemplazado por el nuevo estimado</a:t>
                </a:r>
                <a:r>
                  <a:rPr lang="es-ES" dirty="0" smtClean="0"/>
                  <a:t>.</a:t>
                </a:r>
              </a:p>
              <a:p>
                <a:r>
                  <a:rPr lang="es-ES" b="1" dirty="0" smtClean="0">
                    <a:solidFill>
                      <a:srgbClr val="FF0000"/>
                    </a:solidFill>
                  </a:rPr>
                  <a:t>Se recomienda</a:t>
                </a:r>
                <a:r>
                  <a:rPr lang="es-ES" b="1" baseline="0" dirty="0" smtClean="0">
                    <a:solidFill>
                      <a:srgbClr val="FF0000"/>
                    </a:solidFill>
                  </a:rPr>
                  <a:t> escoger un valor cercano a uno para que el aprendizaje sea lento y por tanto mas eficiente.</a:t>
                </a:r>
                <a:endParaRPr lang="es-ES" b="1" dirty="0" smtClean="0">
                  <a:solidFill>
                    <a:srgbClr val="FF0000"/>
                  </a:solidFill>
                </a:endParaRPr>
              </a:p>
              <a:p>
                <a:endParaRPr lang="es-ES" dirty="0" smtClean="0">
                  <a:solidFill>
                    <a:srgbClr val="FF0000"/>
                  </a:solidFill>
                </a:endParaRPr>
              </a:p>
              <a:p>
                <a:r>
                  <a:rPr lang="es-ES" dirty="0" smtClean="0"/>
                  <a:t>El factor de descuento </a:t>
                </a:r>
                <a:r>
                  <a:rPr lang="es-VE" sz="1200" i="0" smtClean="0">
                    <a:latin typeface="Cambria Math" panose="02040503050406030204" pitchFamily="18" charset="0"/>
                    <a:cs typeface="Arial" panose="020B0604020202020204" pitchFamily="34" charset="0"/>
                  </a:rPr>
                  <a:t>𝛾</a:t>
                </a:r>
                <a:r>
                  <a:rPr lang="es-ES" dirty="0" smtClean="0"/>
                  <a:t>  toma un valor entre 0 y1, si esta cercano a 0 entonces el agente tiende a considerar solo la recompensa</a:t>
                </a:r>
                <a:r>
                  <a:rPr lang="es-ES" baseline="0" dirty="0" smtClean="0"/>
                  <a:t> </a:t>
                </a:r>
                <a:r>
                  <a:rPr lang="es-ES" dirty="0" smtClean="0"/>
                  <a:t>inmediata, si esta cercano a 1 el agente considerara la recompensa futura como</a:t>
                </a:r>
                <a:r>
                  <a:rPr lang="es-ES" baseline="0" dirty="0" smtClean="0"/>
                  <a:t> </a:t>
                </a:r>
                <a:r>
                  <a:rPr lang="es-ES" dirty="0" smtClean="0"/>
                  <a:t>mas importante</a:t>
                </a:r>
                <a:r>
                  <a:rPr lang="es-ES" dirty="0" smtClean="0"/>
                  <a:t>.</a:t>
                </a:r>
              </a:p>
              <a:p>
                <a:r>
                  <a:rPr lang="es-ES" b="1" dirty="0" smtClean="0"/>
                  <a:t>Se recomienda</a:t>
                </a:r>
                <a:r>
                  <a:rPr lang="es-ES" b="1" baseline="0" dirty="0" smtClean="0"/>
                  <a:t> escoger 0.9 ……</a:t>
                </a:r>
              </a:p>
              <a:p>
                <a:r>
                  <a:rPr lang="es-ES" dirty="0" err="1" smtClean="0"/>
                  <a:t>Ademas</a:t>
                </a:r>
                <a:r>
                  <a:rPr lang="es-ES" dirty="0" smtClean="0"/>
                  <a:t> se probaron varias combinaciones de parámetros y esta fue la que arrojo</a:t>
                </a:r>
                <a:r>
                  <a:rPr lang="es-ES" baseline="0" dirty="0" smtClean="0"/>
                  <a:t> los mejores resultados.</a:t>
                </a:r>
                <a:endParaRPr lang="es-ES" dirty="0" smtClean="0"/>
              </a:p>
              <a:p>
                <a:endParaRPr lang="en-US" dirty="0" smtClean="0"/>
              </a:p>
              <a:p>
                <a:endParaRPr lang="en-US" dirty="0" smtClean="0"/>
              </a:p>
              <a:p>
                <a:r>
                  <a:rPr lang="es-ES" dirty="0" smtClean="0"/>
                  <a:t>Uno de los retos que se plantea el aprendizaje por refuerzo es el equilibrio entre la</a:t>
                </a:r>
              </a:p>
              <a:p>
                <a:r>
                  <a:rPr lang="es-ES" dirty="0" smtClean="0"/>
                  <a:t>exploración y la explotación.</a:t>
                </a:r>
              </a:p>
              <a:p>
                <a:endParaRPr lang="es-ES" dirty="0" smtClean="0"/>
              </a:p>
              <a:p>
                <a:r>
                  <a:rPr lang="es-ES" dirty="0" smtClean="0"/>
                  <a:t> El conflicto de intereses es claro: por un lado el agente</a:t>
                </a:r>
              </a:p>
              <a:p>
                <a:r>
                  <a:rPr lang="es-ES" dirty="0" smtClean="0"/>
                  <a:t>prefiere llevar a cabo las acciones que se han ejecutado en el pasado y cuyas recompensas</a:t>
                </a:r>
              </a:p>
              <a:p>
                <a:r>
                  <a:rPr lang="es-ES" dirty="0" smtClean="0"/>
                  <a:t>han demostrado ser altas; y por otro lado, es evidente que para descubrir este tipo de</a:t>
                </a:r>
              </a:p>
              <a:p>
                <a:r>
                  <a:rPr lang="es-ES" dirty="0" smtClean="0"/>
                  <a:t>acciones debe probar acciones que no ha tomado aún. En otras palabras, el agente debe</a:t>
                </a:r>
              </a:p>
              <a:p>
                <a:r>
                  <a:rPr lang="es-ES" dirty="0" smtClean="0"/>
                  <a:t>explotar lo que sabe hasta el momento para obtener recompensas altas, pero también debe</a:t>
                </a:r>
              </a:p>
              <a:p>
                <a:r>
                  <a:rPr lang="es-ES" dirty="0" smtClean="0"/>
                  <a:t>explorar nuevas acciones para conseguir acciones que en el futuro le generen recompensas</a:t>
                </a:r>
              </a:p>
              <a:p>
                <a:r>
                  <a:rPr lang="es-ES" dirty="0" smtClean="0"/>
                  <a:t>altas. </a:t>
                </a:r>
              </a:p>
              <a:p>
                <a:endParaRPr lang="es-ES" dirty="0" smtClean="0"/>
              </a:p>
              <a:p>
                <a:r>
                  <a:rPr lang="es-ES" dirty="0" smtClean="0"/>
                  <a:t>Lo que se produce es un conflicto entre la recompensa de corto plazo y la de largo</a:t>
                </a:r>
              </a:p>
              <a:p>
                <a:r>
                  <a:rPr lang="es-ES" dirty="0" smtClean="0"/>
                  <a:t>plazo. El dilema consiste en que ninguna de estas tareas puede ser ejecutada de forma</a:t>
                </a:r>
              </a:p>
              <a:p>
                <a:r>
                  <a:rPr lang="es-ES" dirty="0" smtClean="0"/>
                  <a:t>exclusiva sin que la otra falle. Por lo tanto, el agente deberá balancear entre una tarea</a:t>
                </a:r>
              </a:p>
              <a:p>
                <a:r>
                  <a:rPr lang="es-ES" dirty="0" smtClean="0"/>
                  <a:t>y la otra para obtener el mejor rendimiento, y para ello tendrá que ir probando una</a:t>
                </a:r>
              </a:p>
              <a:p>
                <a:r>
                  <a:rPr lang="es-ES" dirty="0" smtClean="0"/>
                  <a:t>variedad de acciones nuevas y de forma progresiva ir inclinándose hacia aquellas que lo</a:t>
                </a:r>
              </a:p>
              <a:p>
                <a:r>
                  <a:rPr lang="es-ES" dirty="0" smtClean="0"/>
                  <a:t>recompensen mejor.</a:t>
                </a:r>
              </a:p>
              <a:p>
                <a:endParaRPr lang="es-VE" dirty="0" smtClean="0"/>
              </a:p>
              <a:p>
                <a:endParaRPr lang="en-US" dirty="0" smtClean="0"/>
              </a:p>
              <a:p>
                <a:endParaRPr lang="en-US" dirty="0"/>
              </a:p>
              <a:p>
                <a:endParaRPr lang="en-US" dirty="0"/>
              </a:p>
            </p:txBody>
          </p:sp>
        </mc:Fallback>
      </mc:AlternateContent>
      <p:sp>
        <p:nvSpPr>
          <p:cNvPr id="4" name="Marcador de número de diapositiva 3"/>
          <p:cNvSpPr>
            <a:spLocks noGrp="1"/>
          </p:cNvSpPr>
          <p:nvPr>
            <p:ph type="sldNum" sz="quarter" idx="10"/>
          </p:nvPr>
        </p:nvSpPr>
        <p:spPr/>
        <p:txBody>
          <a:bodyPr/>
          <a:lstStyle/>
          <a:p>
            <a:fld id="{3E2B3899-E398-4806-924D-A738970CF7F4}" type="slidenum">
              <a:rPr lang="es-ES" smtClean="0"/>
              <a:t>77</a:t>
            </a:fld>
            <a:endParaRPr lang="es-ES"/>
          </a:p>
        </p:txBody>
      </p:sp>
    </p:spTree>
    <p:extLst>
      <p:ext uri="{BB962C8B-B14F-4D97-AF65-F5344CB8AC3E}">
        <p14:creationId xmlns:p14="http://schemas.microsoft.com/office/powerpoint/2010/main" val="3313762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smtClean="0">
                <a:solidFill>
                  <a:schemeClr val="tx1"/>
                </a:solidFill>
                <a:effectLst/>
                <a:latin typeface="+mn-lt"/>
                <a:ea typeface="+mn-ea"/>
                <a:cs typeface="+mn-cs"/>
              </a:rPr>
              <a:t>Para la selección de la mejor acción se utilizó una estrategia </a:t>
            </a:r>
            <a:r>
              <a:rPr lang="es-ES" sz="1200" b="1" kern="1200" dirty="0" err="1" smtClean="0">
                <a:solidFill>
                  <a:schemeClr val="tx1"/>
                </a:solidFill>
                <a:effectLst/>
                <a:latin typeface="+mn-lt"/>
                <a:ea typeface="+mn-ea"/>
                <a:cs typeface="+mn-cs"/>
              </a:rPr>
              <a:t>epsilon</a:t>
            </a:r>
            <a:r>
              <a:rPr lang="es-ES" sz="1200" b="1" kern="1200" dirty="0" smtClean="0">
                <a:solidFill>
                  <a:schemeClr val="tx1"/>
                </a:solidFill>
                <a:effectLst/>
                <a:latin typeface="+mn-lt"/>
                <a:ea typeface="+mn-ea"/>
                <a:cs typeface="+mn-cs"/>
              </a:rPr>
              <a:t>; -</a:t>
            </a:r>
            <a:r>
              <a:rPr lang="es-ES" sz="1200" b="1" kern="1200" dirty="0" err="1" smtClean="0">
                <a:solidFill>
                  <a:schemeClr val="tx1"/>
                </a:solidFill>
                <a:effectLst/>
                <a:latin typeface="+mn-lt"/>
                <a:ea typeface="+mn-ea"/>
                <a:cs typeface="+mn-cs"/>
              </a:rPr>
              <a:t>greedy</a:t>
            </a:r>
            <a:endParaRPr lang="es-ES" sz="1200" b="1" kern="1200" dirty="0" smtClean="0">
              <a:solidFill>
                <a:schemeClr val="tx1"/>
              </a:solidFill>
              <a:effectLst/>
              <a:latin typeface="+mn-lt"/>
              <a:ea typeface="+mn-ea"/>
              <a:cs typeface="+mn-cs"/>
            </a:endParaRPr>
          </a:p>
          <a:p>
            <a:r>
              <a:rPr lang="es-ES" dirty="0" smtClean="0"/>
              <a:t>Uno de los retos que se plantea el aprendizaje por refuerzo es el equilibrio entre la</a:t>
            </a:r>
          </a:p>
          <a:p>
            <a:r>
              <a:rPr lang="es-ES" dirty="0" smtClean="0"/>
              <a:t>exploración y la explotación.</a:t>
            </a:r>
          </a:p>
          <a:p>
            <a:endParaRPr lang="es-ES" dirty="0" smtClean="0"/>
          </a:p>
          <a:p>
            <a:r>
              <a:rPr lang="es-ES" dirty="0" smtClean="0"/>
              <a:t> El conflicto de intereses es claro: por un lado el agente</a:t>
            </a:r>
            <a:r>
              <a:rPr lang="es-ES" baseline="0" dirty="0" smtClean="0"/>
              <a:t> </a:t>
            </a:r>
            <a:r>
              <a:rPr lang="es-ES" dirty="0" smtClean="0"/>
              <a:t>prefiere llevar a cabo las acciones que se han ejecutado en el pasado y cuyas recompensas</a:t>
            </a:r>
          </a:p>
          <a:p>
            <a:r>
              <a:rPr lang="es-ES" dirty="0" smtClean="0"/>
              <a:t>han demostrado ser altas; y por otro lado, es evidente que para descubrir este tipo de</a:t>
            </a:r>
            <a:r>
              <a:rPr lang="es-ES" baseline="0" dirty="0" smtClean="0"/>
              <a:t> </a:t>
            </a:r>
            <a:r>
              <a:rPr lang="es-ES" dirty="0" smtClean="0"/>
              <a:t>acciones debe probar acciones que no ha tomado aún. </a:t>
            </a:r>
          </a:p>
          <a:p>
            <a:r>
              <a:rPr lang="es-ES" dirty="0" smtClean="0"/>
              <a:t>En otras palabras, el agente debe</a:t>
            </a:r>
            <a:r>
              <a:rPr lang="es-ES" baseline="0" dirty="0" smtClean="0"/>
              <a:t> </a:t>
            </a:r>
            <a:r>
              <a:rPr lang="es-ES" dirty="0" smtClean="0"/>
              <a:t>explotar lo que sabe hasta el momento para obtener recompensas altas, pero también debe</a:t>
            </a:r>
            <a:r>
              <a:rPr lang="es-ES" baseline="0" dirty="0" smtClean="0"/>
              <a:t> </a:t>
            </a:r>
            <a:r>
              <a:rPr lang="es-ES" dirty="0" smtClean="0"/>
              <a:t>explorar nuevas acciones para conseguir acciones que en el futuro le generen recompensas</a:t>
            </a:r>
            <a:r>
              <a:rPr lang="es-ES" baseline="0" dirty="0" smtClean="0"/>
              <a:t> </a:t>
            </a:r>
            <a:r>
              <a:rPr lang="es-ES" dirty="0" smtClean="0"/>
              <a:t>altas. </a:t>
            </a:r>
          </a:p>
          <a:p>
            <a:endParaRPr lang="es-ES" dirty="0" smtClean="0"/>
          </a:p>
          <a:p>
            <a:r>
              <a:rPr lang="es-ES" dirty="0" smtClean="0"/>
              <a:t>Lo que se produce es un conflicto entre la recompensa de corto plazo y la de largo</a:t>
            </a:r>
            <a:r>
              <a:rPr lang="es-ES" baseline="0" dirty="0" smtClean="0"/>
              <a:t> </a:t>
            </a:r>
            <a:r>
              <a:rPr lang="es-ES" dirty="0" smtClean="0"/>
              <a:t>plazo. El dilema consiste en que ninguna de estas tareas puede ser ejecutada de forma</a:t>
            </a:r>
          </a:p>
          <a:p>
            <a:r>
              <a:rPr lang="es-ES" dirty="0" smtClean="0"/>
              <a:t>exclusiva sin que la otra falle. Por lo tanto, el agente deberá balancear entre una tarea</a:t>
            </a:r>
            <a:r>
              <a:rPr lang="es-ES" baseline="0" dirty="0" smtClean="0"/>
              <a:t> </a:t>
            </a:r>
            <a:r>
              <a:rPr lang="es-ES" dirty="0" smtClean="0"/>
              <a:t>y la otra para obtener el mejor rendimiento, y para ello tendrá que ir probando una</a:t>
            </a:r>
          </a:p>
          <a:p>
            <a:r>
              <a:rPr lang="es-ES" dirty="0" smtClean="0"/>
              <a:t>variedad de acciones nuevas y de forma progresiva ir inclinándose hacia aquellas que lo</a:t>
            </a:r>
            <a:r>
              <a:rPr lang="es-ES" baseline="0" dirty="0" smtClean="0"/>
              <a:t> </a:t>
            </a:r>
            <a:r>
              <a:rPr lang="es-ES" dirty="0" smtClean="0"/>
              <a:t>recompensen mejor.</a:t>
            </a:r>
          </a:p>
          <a:p>
            <a:pPr marL="0" marR="0" indent="0" algn="l" defTabSz="914400" rtl="0" eaLnBrk="1" fontAlgn="auto" latinLnBrk="0" hangingPunct="1">
              <a:lnSpc>
                <a:spcPct val="100000"/>
              </a:lnSpc>
              <a:spcBef>
                <a:spcPts val="0"/>
              </a:spcBef>
              <a:spcAft>
                <a:spcPts val="0"/>
              </a:spcAft>
              <a:buClrTx/>
              <a:buSzTx/>
              <a:buFontTx/>
              <a:buNone/>
              <a:tabLst/>
              <a:defRPr/>
            </a:pPr>
            <a:r>
              <a:rPr lang="es-VE" b="1" baseline="0" dirty="0" smtClean="0"/>
              <a:t>En nuestro caso </a:t>
            </a:r>
            <a:r>
              <a:rPr lang="es-ES" sz="1200" b="1" kern="1200" dirty="0" smtClean="0">
                <a:solidFill>
                  <a:schemeClr val="tx1"/>
                </a:solidFill>
                <a:effectLst/>
                <a:latin typeface="+mn-lt"/>
                <a:ea typeface="+mn-ea"/>
                <a:cs typeface="+mn-cs"/>
              </a:rPr>
              <a:t> se genera un valor aleatorio &amp;</a:t>
            </a:r>
            <a:r>
              <a:rPr lang="es-ES" sz="1200" b="1" kern="1200" dirty="0" err="1" smtClean="0">
                <a:solidFill>
                  <a:schemeClr val="tx1"/>
                </a:solidFill>
                <a:effectLst/>
                <a:latin typeface="+mn-lt"/>
                <a:ea typeface="+mn-ea"/>
                <a:cs typeface="+mn-cs"/>
              </a:rPr>
              <a:t>epsiv</a:t>
            </a:r>
            <a:r>
              <a:rPr lang="es-ES" sz="1200" b="1" kern="1200" dirty="0" smtClean="0">
                <a:solidFill>
                  <a:schemeClr val="tx1"/>
                </a:solidFill>
                <a:effectLst/>
                <a:latin typeface="+mn-lt"/>
                <a:ea typeface="+mn-ea"/>
                <a:cs typeface="+mn-cs"/>
              </a:rPr>
              <a:t>; , si &amp;</a:t>
            </a:r>
            <a:r>
              <a:rPr lang="es-ES" sz="1200" b="1" kern="1200" dirty="0" err="1" smtClean="0">
                <a:solidFill>
                  <a:schemeClr val="tx1"/>
                </a:solidFill>
                <a:effectLst/>
                <a:latin typeface="+mn-lt"/>
                <a:ea typeface="+mn-ea"/>
                <a:cs typeface="+mn-cs"/>
              </a:rPr>
              <a:t>epsiv</a:t>
            </a:r>
            <a:r>
              <a:rPr lang="es-ES" sz="1200" b="1" kern="1200" dirty="0" smtClean="0">
                <a:solidFill>
                  <a:schemeClr val="tx1"/>
                </a:solidFill>
                <a:effectLst/>
                <a:latin typeface="+mn-lt"/>
                <a:ea typeface="+mn-ea"/>
                <a:cs typeface="+mn-cs"/>
              </a:rPr>
              <a:t>; &lt; 0.2 entonces se selecciona la acción de manera aleatoria, si no se selecciona la acción de mayor q-valor,</a:t>
            </a:r>
            <a:r>
              <a:rPr lang="es-ES" sz="1200" b="1" kern="1200" baseline="0" dirty="0" smtClean="0">
                <a:solidFill>
                  <a:schemeClr val="tx1"/>
                </a:solidFill>
                <a:effectLst/>
                <a:latin typeface="+mn-lt"/>
                <a:ea typeface="+mn-ea"/>
                <a:cs typeface="+mn-cs"/>
              </a:rPr>
              <a:t> es decir explora un 20% de las veces y explota un 80 % de las veces.</a:t>
            </a:r>
            <a:endParaRPr lang="es-ES" sz="1200" b="1" kern="1200" dirty="0" smtClean="0">
              <a:solidFill>
                <a:schemeClr val="tx1"/>
              </a:solidFill>
              <a:effectLst/>
              <a:latin typeface="+mn-lt"/>
              <a:ea typeface="+mn-ea"/>
              <a:cs typeface="+mn-cs"/>
            </a:endParaRPr>
          </a:p>
          <a:p>
            <a:endParaRPr lang="es-VE" b="1"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78</a:t>
            </a:fld>
            <a:endParaRPr lang="es-ES"/>
          </a:p>
        </p:txBody>
      </p:sp>
    </p:spTree>
    <p:extLst>
      <p:ext uri="{BB962C8B-B14F-4D97-AF65-F5344CB8AC3E}">
        <p14:creationId xmlns:p14="http://schemas.microsoft.com/office/powerpoint/2010/main" val="2392558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79</a:t>
            </a:fld>
            <a:endParaRPr lang="es-ES"/>
          </a:p>
        </p:txBody>
      </p:sp>
    </p:spTree>
    <p:extLst>
      <p:ext uri="{BB962C8B-B14F-4D97-AF65-F5344CB8AC3E}">
        <p14:creationId xmlns:p14="http://schemas.microsoft.com/office/powerpoint/2010/main" val="27008701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dirty="0" smtClean="0"/>
              <a:t>En</a:t>
            </a:r>
            <a:r>
              <a:rPr lang="es-US" baseline="0" dirty="0" smtClean="0"/>
              <a:t> la función que calcula la recompensa en vez de usar solo la sumatoria de los xi, </a:t>
            </a:r>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80</a:t>
            </a:fld>
            <a:endParaRPr lang="es-ES"/>
          </a:p>
        </p:txBody>
      </p:sp>
    </p:spTree>
    <p:extLst>
      <p:ext uri="{BB962C8B-B14F-4D97-AF65-F5344CB8AC3E}">
        <p14:creationId xmlns:p14="http://schemas.microsoft.com/office/powerpoint/2010/main" val="7456043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US" baseline="0" dirty="0" smtClean="0"/>
              <a:t>se tendría la sumatoria ponderada de </a:t>
            </a:r>
            <a:r>
              <a:rPr lang="es-US" baseline="0" dirty="0" err="1" smtClean="0"/>
              <a:t>xiwi</a:t>
            </a:r>
            <a:r>
              <a:rPr lang="es-US" baseline="0" dirty="0" smtClean="0"/>
              <a:t> donde </a:t>
            </a:r>
            <a:r>
              <a:rPr lang="es-US" baseline="0" dirty="0" err="1" smtClean="0"/>
              <a:t>wi</a:t>
            </a:r>
            <a:r>
              <a:rPr lang="es-US" baseline="0" dirty="0" smtClean="0"/>
              <a:t> seria el peso que se le de al cumplimiento de esta restricción blanda. Este peso debe ser captado en la pagina web y el encargado de asignarlo seria el PPA y no el profesor de la asignatura, debido a q no tiene la misma prioridad que un profesor de placetas no pueda dar clases a tercera </a:t>
            </a:r>
            <a:r>
              <a:rPr lang="es-US" baseline="0" dirty="0" err="1" smtClean="0"/>
              <a:t>porq</a:t>
            </a:r>
            <a:r>
              <a:rPr lang="es-US" baseline="0" dirty="0" smtClean="0"/>
              <a:t> después no tiene guagua a que una determinada profesora no quiera dar clases a tercera porque tiene que hacer la comida en su casa.</a:t>
            </a: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81</a:t>
            </a:fld>
            <a:endParaRPr lang="es-ES"/>
          </a:p>
        </p:txBody>
      </p:sp>
    </p:spTree>
    <p:extLst>
      <p:ext uri="{BB962C8B-B14F-4D97-AF65-F5344CB8AC3E}">
        <p14:creationId xmlns:p14="http://schemas.microsoft.com/office/powerpoint/2010/main" val="132302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Por lo que seria muy ventajoso contar con una herramienta capaz de generar dicho horario</a:t>
            </a:r>
          </a:p>
        </p:txBody>
      </p:sp>
      <p:sp>
        <p:nvSpPr>
          <p:cNvPr id="4" name="Marcador de número de diapositiva 3"/>
          <p:cNvSpPr>
            <a:spLocks noGrp="1"/>
          </p:cNvSpPr>
          <p:nvPr>
            <p:ph type="sldNum" sz="quarter" idx="10"/>
          </p:nvPr>
        </p:nvSpPr>
        <p:spPr/>
        <p:txBody>
          <a:bodyPr/>
          <a:lstStyle/>
          <a:p>
            <a:fld id="{3E2B3899-E398-4806-924D-A738970CF7F4}" type="slidenum">
              <a:rPr lang="es-ES" smtClean="0"/>
              <a:t>8</a:t>
            </a:fld>
            <a:endParaRPr lang="es-ES"/>
          </a:p>
        </p:txBody>
      </p:sp>
    </p:spTree>
    <p:extLst>
      <p:ext uri="{BB962C8B-B14F-4D97-AF65-F5344CB8AC3E}">
        <p14:creationId xmlns:p14="http://schemas.microsoft.com/office/powerpoint/2010/main" val="223138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S" dirty="0" smtClean="0"/>
              <a:t>Pero de forma</a:t>
            </a:r>
            <a:r>
              <a:rPr lang="es-US" baseline="0" dirty="0" smtClean="0"/>
              <a:t> </a:t>
            </a:r>
            <a:r>
              <a:rPr lang="es-US" baseline="0" dirty="0" err="1" smtClean="0"/>
              <a:t>automatica</a:t>
            </a: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3E2B3899-E398-4806-924D-A738970CF7F4}" type="slidenum">
              <a:rPr lang="es-ES" smtClean="0"/>
              <a:t>9</a:t>
            </a:fld>
            <a:endParaRPr lang="es-ES"/>
          </a:p>
        </p:txBody>
      </p:sp>
    </p:spTree>
    <p:extLst>
      <p:ext uri="{BB962C8B-B14F-4D97-AF65-F5344CB8AC3E}">
        <p14:creationId xmlns:p14="http://schemas.microsoft.com/office/powerpoint/2010/main" val="188007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34AB78DE-2B8D-429B-A2B3-9E4C5111A933}" type="datetime1">
              <a:rPr lang="es-ES" smtClean="0"/>
              <a:t>23/06/2015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144231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B5E6B0AD-C04E-4890-A280-5E5388C9900F}" type="datetime1">
              <a:rPr lang="es-ES" smtClean="0"/>
              <a:t>23/06/2015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4193827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6CAB012-1C7A-4AE4-B8BA-D7A2A83BA065}" type="datetime1">
              <a:rPr lang="es-ES" smtClean="0"/>
              <a:t>23/06/2015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3835588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DB5EAF08-8073-49B7-A09D-5B8C18047D36}" type="datetime1">
              <a:rPr lang="es-ES" smtClean="0"/>
              <a:t>23/06/2015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3933209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D6B9E799-6341-4F51-84BF-7F845FDD6B46}" type="datetime1">
              <a:rPr lang="es-ES" smtClean="0"/>
              <a:t>23/06/2015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108325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15F54B58-9B54-45B1-A83F-5A5589013152}" type="datetime1">
              <a:rPr lang="es-ES" smtClean="0"/>
              <a:t>23/06/2015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2714116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4601E1DF-3237-4A0A-93F8-4CA5518A8CEC}" type="datetime1">
              <a:rPr lang="es-ES" smtClean="0"/>
              <a:t>23/06/2015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261014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04F2344C-0F74-45C9-843A-02425F7E99BE}" type="datetime1">
              <a:rPr lang="es-ES" smtClean="0"/>
              <a:t>23/06/2015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1322941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D4BAD88-91AE-477B-96D0-549D3F1704EE}" type="datetime1">
              <a:rPr lang="es-ES" smtClean="0"/>
              <a:t>23/06/2015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313475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81D660FA-DD4D-4ED9-971E-824AA5A4AF78}" type="datetime1">
              <a:rPr lang="es-ES" smtClean="0"/>
              <a:t>23/06/2015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129775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1FD6E2B-8310-4B8B-A479-8DF5EBE10FA0}" type="datetime1">
              <a:rPr lang="es-ES" smtClean="0"/>
              <a:t>23/06/2015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58E0FE9A-57EB-4AED-89AA-21B40A82A3B3}" type="slidenum">
              <a:rPr lang="es-ES" smtClean="0"/>
              <a:t>‹Nº›</a:t>
            </a:fld>
            <a:endParaRPr lang="es-ES"/>
          </a:p>
        </p:txBody>
      </p:sp>
    </p:spTree>
    <p:extLst>
      <p:ext uri="{BB962C8B-B14F-4D97-AF65-F5344CB8AC3E}">
        <p14:creationId xmlns:p14="http://schemas.microsoft.com/office/powerpoint/2010/main" val="152000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22089-61FB-46BC-98A4-47FE9F7198AF}" type="datetime1">
              <a:rPr lang="es-ES" smtClean="0"/>
              <a:t>23/06/2015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0FE9A-57EB-4AED-89AA-21B40A82A3B3}" type="slidenum">
              <a:rPr lang="es-ES" smtClean="0"/>
              <a:t>‹Nº›</a:t>
            </a:fld>
            <a:endParaRPr lang="es-ES"/>
          </a:p>
        </p:txBody>
      </p:sp>
    </p:spTree>
    <p:extLst>
      <p:ext uri="{BB962C8B-B14F-4D97-AF65-F5344CB8AC3E}">
        <p14:creationId xmlns:p14="http://schemas.microsoft.com/office/powerpoint/2010/main" val="3697505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5.jpg"/></Relationships>
</file>

<file path=ppt/slides/_rels/slide5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logo"/>
          <p:cNvPicPr>
            <a:picLocks noChangeAspect="1" noChangeArrowheads="1"/>
          </p:cNvPicPr>
          <p:nvPr/>
        </p:nvPicPr>
        <p:blipFill>
          <a:blip r:embed="rId3">
            <a:lum contrast="-4000"/>
            <a:extLst>
              <a:ext uri="{28A0092B-C50C-407E-A947-70E740481C1C}">
                <a14:useLocalDpi xmlns:a14="http://schemas.microsoft.com/office/drawing/2010/main" val="0"/>
              </a:ext>
            </a:extLst>
          </a:blip>
          <a:srcRect/>
          <a:stretch>
            <a:fillRect/>
          </a:stretch>
        </p:blipFill>
        <p:spPr bwMode="auto">
          <a:xfrm>
            <a:off x="0" y="0"/>
            <a:ext cx="1506828" cy="1982823"/>
          </a:xfrm>
          <a:prstGeom prst="rect">
            <a:avLst/>
          </a:prstGeom>
          <a:solidFill>
            <a:schemeClr val="accent2"/>
          </a:solidFill>
          <a:ln w="9525">
            <a:solidFill>
              <a:schemeClr val="accent2"/>
            </a:solidFill>
            <a:miter lim="800000"/>
            <a:headEnd/>
            <a:tailEnd/>
          </a:ln>
        </p:spPr>
      </p:pic>
      <p:pic>
        <p:nvPicPr>
          <p:cNvPr id="6" name="Picture 7" descr="Logo CE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7195" y="0"/>
            <a:ext cx="1944805" cy="1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1920874" y="6350"/>
            <a:ext cx="81375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
                <a:schemeClr val="accent1"/>
              </a:buClr>
              <a:buSzPct val="65000"/>
              <a:buFontTx/>
              <a:buNone/>
            </a:pPr>
            <a:r>
              <a:rPr lang="es-ES" altLang="es-ES_tradnl" dirty="0">
                <a:latin typeface="Garamond" panose="02020404030301010803" pitchFamily="18" charset="0"/>
              </a:rPr>
              <a:t>Laboratorio de Inteligencia Artificial</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Centro de Estudios de Informática</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Facultad de Matemática, Física y Computación</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Universidad Central “Marta Abreu” de Las Villas</a:t>
            </a:r>
          </a:p>
        </p:txBody>
      </p:sp>
      <p:sp>
        <p:nvSpPr>
          <p:cNvPr id="8" name="Rectángulo 7"/>
          <p:cNvSpPr/>
          <p:nvPr/>
        </p:nvSpPr>
        <p:spPr>
          <a:xfrm>
            <a:off x="515155" y="3086471"/>
            <a:ext cx="11230377" cy="1518621"/>
          </a:xfrm>
          <a:prstGeom prst="rect">
            <a:avLst/>
          </a:prstGeom>
        </p:spPr>
        <p:txBody>
          <a:bodyPr wrap="square">
            <a:spAutoFit/>
          </a:bodyPr>
          <a:lstStyle/>
          <a:p>
            <a:pPr algn="ctr">
              <a:lnSpc>
                <a:spcPct val="107000"/>
              </a:lnSpc>
              <a:spcBef>
                <a:spcPct val="0"/>
              </a:spcBef>
              <a:spcAft>
                <a:spcPts val="800"/>
              </a:spcAft>
              <a:buClr>
                <a:schemeClr val="accent1"/>
              </a:buClr>
              <a:buSzPct val="65000"/>
            </a:pPr>
            <a:r>
              <a:rPr lang="es-ES" sz="4400" dirty="0" smtClean="0">
                <a:latin typeface="Garamond" panose="02020404030301010803" pitchFamily="18" charset="0"/>
                <a:cs typeface="Arial" panose="020B0604020202020204" pitchFamily="34" charset="0"/>
              </a:rPr>
              <a:t>Sistema </a:t>
            </a:r>
            <a:r>
              <a:rPr lang="es-ES" sz="4400" dirty="0">
                <a:latin typeface="Garamond" panose="02020404030301010803" pitchFamily="18" charset="0"/>
                <a:cs typeface="Arial" panose="020B0604020202020204" pitchFamily="34" charset="0"/>
              </a:rPr>
              <a:t>para la generación automática de horarios (Cronos v 1.0</a:t>
            </a:r>
            <a:r>
              <a:rPr lang="es-ES" sz="4400" dirty="0" smtClean="0">
                <a:latin typeface="Garamond" panose="02020404030301010803" pitchFamily="18" charset="0"/>
                <a:cs typeface="Arial" panose="020B0604020202020204" pitchFamily="34" charset="0"/>
              </a:rPr>
              <a:t>)</a:t>
            </a:r>
          </a:p>
        </p:txBody>
      </p:sp>
      <p:sp>
        <p:nvSpPr>
          <p:cNvPr id="9" name="CuadroTexto 8"/>
          <p:cNvSpPr txBox="1"/>
          <p:nvPr/>
        </p:nvSpPr>
        <p:spPr>
          <a:xfrm>
            <a:off x="3644721" y="5241701"/>
            <a:ext cx="6635179" cy="1477328"/>
          </a:xfrm>
          <a:prstGeom prst="rect">
            <a:avLst/>
          </a:prstGeom>
          <a:noFill/>
        </p:spPr>
        <p:txBody>
          <a:bodyPr wrap="square" rtlCol="0">
            <a:spAutoFit/>
          </a:bodyPr>
          <a:lstStyle/>
          <a:p>
            <a:r>
              <a:rPr lang="es-ES" b="1" dirty="0" smtClean="0">
                <a:latin typeface="Garamond" panose="02020404030301010803" pitchFamily="18" charset="0"/>
              </a:rPr>
              <a:t>Autores:	</a:t>
            </a:r>
            <a:r>
              <a:rPr lang="es-ES" dirty="0">
                <a:latin typeface="Garamond" panose="02020404030301010803" pitchFamily="18" charset="0"/>
              </a:rPr>
              <a:t>Neysi Parada Gamboa</a:t>
            </a:r>
          </a:p>
          <a:p>
            <a:r>
              <a:rPr lang="es-ES" dirty="0">
                <a:latin typeface="Garamond" panose="02020404030301010803" pitchFamily="18" charset="0"/>
              </a:rPr>
              <a:t>	Luis Angel Medina Castillo</a:t>
            </a:r>
          </a:p>
          <a:p>
            <a:r>
              <a:rPr lang="es-ES_tradnl" b="1" dirty="0">
                <a:latin typeface="Garamond" panose="02020404030301010803" pitchFamily="18" charset="0"/>
              </a:rPr>
              <a:t>Tutoras: </a:t>
            </a:r>
            <a:r>
              <a:rPr lang="es-ES_tradnl" b="1" dirty="0" smtClean="0">
                <a:latin typeface="Garamond" panose="02020404030301010803" pitchFamily="18" charset="0"/>
              </a:rPr>
              <a:t>	</a:t>
            </a:r>
            <a:r>
              <a:rPr lang="es-ES" dirty="0" err="1" smtClean="0">
                <a:latin typeface="Garamond" panose="02020404030301010803" pitchFamily="18" charset="0"/>
              </a:rPr>
              <a:t>MSc</a:t>
            </a:r>
            <a:r>
              <a:rPr lang="es-ES" dirty="0" smtClean="0">
                <a:latin typeface="Garamond" panose="02020404030301010803" pitchFamily="18" charset="0"/>
              </a:rPr>
              <a:t> </a:t>
            </a:r>
            <a:r>
              <a:rPr lang="es-ES" dirty="0">
                <a:latin typeface="Garamond" panose="02020404030301010803" pitchFamily="18" charset="0"/>
              </a:rPr>
              <a:t>Beatriz María Méndez Hernández </a:t>
            </a:r>
          </a:p>
          <a:p>
            <a:r>
              <a:rPr lang="es-ES" dirty="0" smtClean="0">
                <a:latin typeface="Garamond" panose="02020404030301010803" pitchFamily="18" charset="0"/>
              </a:rPr>
              <a:t>	Dra</a:t>
            </a:r>
            <a:r>
              <a:rPr lang="es-ES" dirty="0">
                <a:latin typeface="Garamond" panose="02020404030301010803" pitchFamily="18" charset="0"/>
              </a:rPr>
              <a:t>.  </a:t>
            </a:r>
            <a:r>
              <a:rPr lang="es-ES" dirty="0" err="1">
                <a:latin typeface="Garamond" panose="02020404030301010803" pitchFamily="18" charset="0"/>
              </a:rPr>
              <a:t>Yailén</a:t>
            </a:r>
            <a:r>
              <a:rPr lang="es-ES" dirty="0">
                <a:latin typeface="Garamond" panose="02020404030301010803" pitchFamily="18" charset="0"/>
              </a:rPr>
              <a:t> Martínez Jiménez </a:t>
            </a:r>
          </a:p>
          <a:p>
            <a:r>
              <a:rPr lang="es-ES" dirty="0" smtClean="0"/>
              <a:t> </a:t>
            </a:r>
            <a:endParaRPr lang="es-ES" dirty="0"/>
          </a:p>
        </p:txBody>
      </p:sp>
      <p:sp>
        <p:nvSpPr>
          <p:cNvPr id="2" name="Marcador de número de diapositiva 1"/>
          <p:cNvSpPr>
            <a:spLocks noGrp="1"/>
          </p:cNvSpPr>
          <p:nvPr>
            <p:ph type="sldNum" sz="quarter" idx="12"/>
          </p:nvPr>
        </p:nvSpPr>
        <p:spPr/>
        <p:txBody>
          <a:bodyPr/>
          <a:lstStyle/>
          <a:p>
            <a:fld id="{58E0FE9A-57EB-4AED-89AA-21B40A82A3B3}" type="slidenum">
              <a:rPr lang="es-ES" smtClean="0"/>
              <a:t>1</a:t>
            </a:fld>
            <a:endParaRPr lang="es-ES" dirty="0"/>
          </a:p>
        </p:txBody>
      </p:sp>
    </p:spTree>
    <p:extLst>
      <p:ext uri="{BB962C8B-B14F-4D97-AF65-F5344CB8AC3E}">
        <p14:creationId xmlns:p14="http://schemas.microsoft.com/office/powerpoint/2010/main" val="314139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35740" y="1765413"/>
            <a:ext cx="10982219" cy="4510209"/>
          </a:xfrm>
          <a:prstGeom prst="rect">
            <a:avLst/>
          </a:prstGeom>
        </p:spPr>
        <p:txBody>
          <a:bodyPr wrap="square">
            <a:spAutoFit/>
          </a:bodyPr>
          <a:lstStyle/>
          <a:p>
            <a:pPr lvl="0">
              <a:lnSpc>
                <a:spcPct val="107000"/>
              </a:lnSpc>
              <a:spcAft>
                <a:spcPts val="800"/>
              </a:spcAft>
            </a:pPr>
            <a:r>
              <a:rPr lang="es-ES" sz="5400" dirty="0">
                <a:latin typeface="Garamond" panose="02020404030301010803" pitchFamily="18" charset="0"/>
                <a:cs typeface="Arial" panose="020B0604020202020204" pitchFamily="34" charset="0"/>
              </a:rPr>
              <a:t>Implementar una aplicación para la generación automática de los </a:t>
            </a:r>
            <a:r>
              <a:rPr lang="es-ES" sz="5400" dirty="0" smtClean="0">
                <a:latin typeface="Garamond" panose="02020404030301010803" pitchFamily="18" charset="0"/>
                <a:cs typeface="Arial" panose="020B0604020202020204" pitchFamily="34" charset="0"/>
              </a:rPr>
              <a:t>horarios docentes </a:t>
            </a:r>
            <a:r>
              <a:rPr lang="es-ES" sz="5400" dirty="0">
                <a:latin typeface="Garamond" panose="02020404030301010803" pitchFamily="18" charset="0"/>
                <a:cs typeface="Arial" panose="020B0604020202020204" pitchFamily="34" charset="0"/>
              </a:rPr>
              <a:t>de la </a:t>
            </a:r>
            <a:r>
              <a:rPr lang="es-ES" sz="5400" dirty="0" smtClean="0">
                <a:latin typeface="Garamond" panose="02020404030301010803" pitchFamily="18" charset="0"/>
                <a:cs typeface="Arial" panose="020B0604020202020204" pitchFamily="34" charset="0"/>
              </a:rPr>
              <a:t>facultad de MFC de la UCLV </a:t>
            </a:r>
            <a:r>
              <a:rPr lang="es-ES" sz="5400" dirty="0">
                <a:latin typeface="Garamond" panose="02020404030301010803" pitchFamily="18" charset="0"/>
                <a:cs typeface="Arial" panose="020B0604020202020204" pitchFamily="34" charset="0"/>
              </a:rPr>
              <a:t>utilizando Aprendizaje Reforzado.</a:t>
            </a:r>
          </a:p>
        </p:txBody>
      </p:sp>
      <p:sp>
        <p:nvSpPr>
          <p:cNvPr id="3" name="CuadroTexto 2"/>
          <p:cNvSpPr txBox="1"/>
          <p:nvPr/>
        </p:nvSpPr>
        <p:spPr>
          <a:xfrm>
            <a:off x="5270700" y="250723"/>
            <a:ext cx="5888151" cy="1384995"/>
          </a:xfrm>
          <a:prstGeom prst="rect">
            <a:avLst/>
          </a:prstGeom>
          <a:noFill/>
        </p:spPr>
        <p:txBody>
          <a:bodyPr wrap="none" rtlCol="0">
            <a:spAutoFit/>
          </a:bodyPr>
          <a:lstStyle/>
          <a:p>
            <a:pPr algn="ctr"/>
            <a:r>
              <a:rPr lang="es-ES" sz="6600" dirty="0">
                <a:latin typeface="Garamond" panose="02020404030301010803" pitchFamily="18" charset="0"/>
                <a:cs typeface="Arial" panose="020B0604020202020204" pitchFamily="34" charset="0"/>
              </a:rPr>
              <a:t>Objetivo General</a:t>
            </a:r>
          </a:p>
          <a:p>
            <a:endParaRPr lang="es-ES" dirty="0"/>
          </a:p>
        </p:txBody>
      </p:sp>
      <p:sp>
        <p:nvSpPr>
          <p:cNvPr id="4" name="Marcador de número de diapositiva 3"/>
          <p:cNvSpPr>
            <a:spLocks noGrp="1"/>
          </p:cNvSpPr>
          <p:nvPr>
            <p:ph type="sldNum" sz="quarter" idx="12"/>
          </p:nvPr>
        </p:nvSpPr>
        <p:spPr/>
        <p:txBody>
          <a:bodyPr/>
          <a:lstStyle/>
          <a:p>
            <a:fld id="{58E0FE9A-57EB-4AED-89AA-21B40A82A3B3}" type="slidenum">
              <a:rPr lang="es-ES" smtClean="0"/>
              <a:t>10</a:t>
            </a:fld>
            <a:endParaRPr lang="es-ES"/>
          </a:p>
        </p:txBody>
      </p:sp>
    </p:spTree>
    <p:extLst>
      <p:ext uri="{BB962C8B-B14F-4D97-AF65-F5344CB8AC3E}">
        <p14:creationId xmlns:p14="http://schemas.microsoft.com/office/powerpoint/2010/main" val="2728293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948666" y="166980"/>
            <a:ext cx="7140096" cy="1145057"/>
          </a:xfrm>
          <a:prstGeom prst="rect">
            <a:avLst/>
          </a:prstGeom>
        </p:spPr>
        <p:txBody>
          <a:bodyPr wrap="none">
            <a:spAutoFit/>
          </a:bodyPr>
          <a:lstStyle/>
          <a:p>
            <a:pPr algn="ctr">
              <a:lnSpc>
                <a:spcPct val="107000"/>
              </a:lnSpc>
              <a:spcAft>
                <a:spcPts val="800"/>
              </a:spcAft>
            </a:pPr>
            <a:r>
              <a:rPr lang="es-ES" sz="6600" dirty="0">
                <a:latin typeface="Garamond" panose="02020404030301010803" pitchFamily="18" charset="0"/>
                <a:cs typeface="Arial" panose="020B0604020202020204" pitchFamily="34" charset="0"/>
              </a:rPr>
              <a:t>Objetivos específicos</a:t>
            </a:r>
          </a:p>
        </p:txBody>
      </p:sp>
      <p:sp>
        <p:nvSpPr>
          <p:cNvPr id="3" name="Rectángulo 2"/>
          <p:cNvSpPr/>
          <p:nvPr/>
        </p:nvSpPr>
        <p:spPr>
          <a:xfrm>
            <a:off x="191729" y="1518509"/>
            <a:ext cx="11631562" cy="2531783"/>
          </a:xfrm>
          <a:prstGeom prst="rect">
            <a:avLst/>
          </a:prstGeom>
        </p:spPr>
        <p:txBody>
          <a:bodyPr wrap="square">
            <a:spAutoFit/>
          </a:bodyPr>
          <a:lstStyle/>
          <a:p>
            <a:r>
              <a:rPr lang="es-ES" sz="4000" b="1" dirty="0">
                <a:latin typeface="Garamond" panose="02020404030301010803" pitchFamily="18" charset="0"/>
                <a:cs typeface="Arial" panose="020B0604020202020204" pitchFamily="34" charset="0"/>
              </a:rPr>
              <a:t>1.  Analizar el comportamiento de los principales algoritmos utilizados para resolver problemas de generación de horarios o </a:t>
            </a:r>
            <a:r>
              <a:rPr lang="es-ES" sz="4000" b="1" dirty="0" err="1" smtClean="0">
                <a:latin typeface="Garamond" panose="02020404030301010803" pitchFamily="18" charset="0"/>
                <a:cs typeface="Arial" panose="020B0604020202020204" pitchFamily="34" charset="0"/>
              </a:rPr>
              <a:t>Timetabling</a:t>
            </a:r>
            <a:r>
              <a:rPr lang="es-ES" sz="4000" b="1" dirty="0" smtClean="0">
                <a:latin typeface="Garamond" panose="02020404030301010803" pitchFamily="18" charset="0"/>
                <a:cs typeface="Arial" panose="020B0604020202020204" pitchFamily="34" charset="0"/>
              </a:rPr>
              <a:t>.</a:t>
            </a:r>
            <a:endParaRPr lang="es-ES" sz="4000" b="1" dirty="0">
              <a:latin typeface="Garamond" panose="02020404030301010803" pitchFamily="18" charset="0"/>
              <a:cs typeface="Arial" panose="020B0604020202020204" pitchFamily="34" charset="0"/>
            </a:endParaRPr>
          </a:p>
          <a:p>
            <a:pPr lvl="0" algn="just">
              <a:lnSpc>
                <a:spcPct val="107000"/>
              </a:lnSpc>
              <a:spcAft>
                <a:spcPts val="0"/>
              </a:spcAft>
            </a:pPr>
            <a:endParaRPr lang="es-ES" sz="3600" dirty="0" smtClean="0">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11</a:t>
            </a:fld>
            <a:endParaRPr lang="es-ES"/>
          </a:p>
        </p:txBody>
      </p:sp>
    </p:spTree>
    <p:extLst>
      <p:ext uri="{BB962C8B-B14F-4D97-AF65-F5344CB8AC3E}">
        <p14:creationId xmlns:p14="http://schemas.microsoft.com/office/powerpoint/2010/main" val="2161876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948666" y="166980"/>
            <a:ext cx="7140096" cy="1145057"/>
          </a:xfrm>
          <a:prstGeom prst="rect">
            <a:avLst/>
          </a:prstGeom>
        </p:spPr>
        <p:txBody>
          <a:bodyPr wrap="none">
            <a:spAutoFit/>
          </a:bodyPr>
          <a:lstStyle/>
          <a:p>
            <a:pPr algn="ctr">
              <a:lnSpc>
                <a:spcPct val="107000"/>
              </a:lnSpc>
              <a:spcAft>
                <a:spcPts val="800"/>
              </a:spcAft>
            </a:pPr>
            <a:r>
              <a:rPr lang="es-ES" sz="6600" dirty="0">
                <a:latin typeface="Garamond" panose="02020404030301010803" pitchFamily="18" charset="0"/>
                <a:cs typeface="Arial" panose="020B0604020202020204" pitchFamily="34" charset="0"/>
              </a:rPr>
              <a:t>Objetivos específicos</a:t>
            </a:r>
          </a:p>
        </p:txBody>
      </p:sp>
      <p:sp>
        <p:nvSpPr>
          <p:cNvPr id="3" name="Rectángulo 2"/>
          <p:cNvSpPr/>
          <p:nvPr/>
        </p:nvSpPr>
        <p:spPr>
          <a:xfrm>
            <a:off x="191729" y="1518509"/>
            <a:ext cx="11631562" cy="5738815"/>
          </a:xfrm>
          <a:prstGeom prst="rect">
            <a:avLst/>
          </a:prstGeom>
        </p:spPr>
        <p:txBody>
          <a:bodyPr wrap="square">
            <a:spAutoFit/>
          </a:bodyPr>
          <a:lstStyle/>
          <a:p>
            <a:pPr marL="742950" indent="-742950">
              <a:buAutoNum type="arabicPeriod"/>
            </a:pPr>
            <a:r>
              <a:rPr lang="es-ES" sz="4000" dirty="0" smtClean="0">
                <a:solidFill>
                  <a:schemeClr val="bg1">
                    <a:lumMod val="50000"/>
                  </a:schemeClr>
                </a:solidFill>
                <a:latin typeface="Garamond" panose="02020404030301010803" pitchFamily="18" charset="0"/>
                <a:cs typeface="Arial" panose="020B0604020202020204" pitchFamily="34" charset="0"/>
              </a:rPr>
              <a:t>Analizar </a:t>
            </a:r>
            <a:r>
              <a:rPr lang="es-ES" sz="4000" dirty="0">
                <a:solidFill>
                  <a:schemeClr val="bg1">
                    <a:lumMod val="50000"/>
                  </a:schemeClr>
                </a:solidFill>
                <a:latin typeface="Garamond" panose="02020404030301010803" pitchFamily="18" charset="0"/>
                <a:cs typeface="Arial" panose="020B0604020202020204" pitchFamily="34" charset="0"/>
              </a:rPr>
              <a:t>el comportamiento de los principales algoritmos utilizados para resolver problemas de generación de horarios o </a:t>
            </a:r>
            <a:r>
              <a:rPr lang="es-ES" sz="4000" dirty="0" err="1" smtClean="0">
                <a:solidFill>
                  <a:schemeClr val="bg1">
                    <a:lumMod val="50000"/>
                  </a:schemeClr>
                </a:solidFill>
                <a:latin typeface="Garamond" panose="02020404030301010803" pitchFamily="18" charset="0"/>
                <a:cs typeface="Arial" panose="020B0604020202020204" pitchFamily="34" charset="0"/>
              </a:rPr>
              <a:t>Timetabling</a:t>
            </a:r>
            <a:r>
              <a:rPr lang="es-ES" sz="4000" dirty="0" smtClean="0">
                <a:solidFill>
                  <a:schemeClr val="bg1">
                    <a:lumMod val="50000"/>
                  </a:schemeClr>
                </a:solidFill>
                <a:latin typeface="Garamond" panose="02020404030301010803" pitchFamily="18" charset="0"/>
                <a:cs typeface="Arial" panose="020B0604020202020204" pitchFamily="34" charset="0"/>
              </a:rPr>
              <a:t>.</a:t>
            </a:r>
          </a:p>
          <a:p>
            <a:pPr marL="742950" indent="-742950">
              <a:buAutoNum type="arabicPeriod"/>
            </a:pPr>
            <a:endParaRPr lang="es-ES" sz="4000" dirty="0">
              <a:latin typeface="Garamond" panose="02020404030301010803" pitchFamily="18" charset="0"/>
              <a:cs typeface="Arial" panose="020B0604020202020204" pitchFamily="34" charset="0"/>
            </a:endParaRPr>
          </a:p>
          <a:p>
            <a:pPr marL="742950" indent="-742950">
              <a:buFontTx/>
              <a:buAutoNum type="arabicPeriod"/>
            </a:pPr>
            <a:r>
              <a:rPr lang="es-ES" sz="4000" b="1" dirty="0" smtClean="0">
                <a:latin typeface="Garamond" panose="02020404030301010803" pitchFamily="18" charset="0"/>
                <a:cs typeface="Arial" panose="020B0604020202020204" pitchFamily="34" charset="0"/>
              </a:rPr>
              <a:t>Diseñar </a:t>
            </a:r>
            <a:r>
              <a:rPr lang="es-ES" sz="4000" b="1" dirty="0">
                <a:latin typeface="Garamond" panose="02020404030301010803" pitchFamily="18" charset="0"/>
                <a:cs typeface="Arial" panose="020B0604020202020204" pitchFamily="34" charset="0"/>
              </a:rPr>
              <a:t>e implementar una página web para captar las restricciones y la planificación por semana de cada asignatura.</a:t>
            </a:r>
          </a:p>
          <a:p>
            <a:endParaRPr lang="es-ES" sz="4000" dirty="0">
              <a:latin typeface="Garamond" panose="02020404030301010803" pitchFamily="18" charset="0"/>
              <a:cs typeface="Arial" panose="020B0604020202020204" pitchFamily="34" charset="0"/>
            </a:endParaRPr>
          </a:p>
          <a:p>
            <a:pPr lvl="0" algn="just">
              <a:lnSpc>
                <a:spcPct val="107000"/>
              </a:lnSpc>
              <a:spcAft>
                <a:spcPts val="0"/>
              </a:spcAft>
            </a:pPr>
            <a:endParaRPr lang="es-ES" sz="3600" dirty="0" smtClean="0">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12</a:t>
            </a:fld>
            <a:endParaRPr lang="es-ES"/>
          </a:p>
        </p:txBody>
      </p:sp>
    </p:spTree>
    <p:extLst>
      <p:ext uri="{BB962C8B-B14F-4D97-AF65-F5344CB8AC3E}">
        <p14:creationId xmlns:p14="http://schemas.microsoft.com/office/powerpoint/2010/main" val="19704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948666" y="166980"/>
            <a:ext cx="7140096" cy="1145057"/>
          </a:xfrm>
          <a:prstGeom prst="rect">
            <a:avLst/>
          </a:prstGeom>
        </p:spPr>
        <p:txBody>
          <a:bodyPr wrap="none">
            <a:spAutoFit/>
          </a:bodyPr>
          <a:lstStyle/>
          <a:p>
            <a:pPr algn="ctr">
              <a:lnSpc>
                <a:spcPct val="107000"/>
              </a:lnSpc>
              <a:spcAft>
                <a:spcPts val="800"/>
              </a:spcAft>
            </a:pPr>
            <a:r>
              <a:rPr lang="es-ES" sz="6600" dirty="0">
                <a:latin typeface="Garamond" panose="02020404030301010803" pitchFamily="18" charset="0"/>
                <a:cs typeface="Arial" panose="020B0604020202020204" pitchFamily="34" charset="0"/>
              </a:rPr>
              <a:t>Objetivos específicos</a:t>
            </a:r>
          </a:p>
        </p:txBody>
      </p:sp>
      <p:sp>
        <p:nvSpPr>
          <p:cNvPr id="3" name="Rectángulo 2"/>
          <p:cNvSpPr/>
          <p:nvPr/>
        </p:nvSpPr>
        <p:spPr>
          <a:xfrm>
            <a:off x="191729" y="677843"/>
            <a:ext cx="11631562" cy="3869393"/>
          </a:xfrm>
          <a:prstGeom prst="rect">
            <a:avLst/>
          </a:prstGeom>
        </p:spPr>
        <p:txBody>
          <a:bodyPr wrap="square">
            <a:spAutoFit/>
          </a:bodyPr>
          <a:lstStyle/>
          <a:p>
            <a:pPr lvl="0" algn="just">
              <a:lnSpc>
                <a:spcPct val="107000"/>
              </a:lnSpc>
              <a:spcAft>
                <a:spcPts val="0"/>
              </a:spcAft>
            </a:pPr>
            <a:endParaRPr lang="es-ES" sz="3600" dirty="0">
              <a:latin typeface="Calibri" panose="020F0502020204030204" pitchFamily="34" charset="0"/>
              <a:ea typeface="Calibri" panose="020F0502020204030204" pitchFamily="34" charset="0"/>
              <a:cs typeface="Times New Roman" panose="02020603050405020304" pitchFamily="18" charset="0"/>
            </a:endParaRPr>
          </a:p>
          <a:p>
            <a:pPr marL="742950" lvl="0" indent="-742950" algn="just">
              <a:lnSpc>
                <a:spcPct val="107000"/>
              </a:lnSpc>
              <a:spcAft>
                <a:spcPts val="0"/>
              </a:spcAft>
              <a:buAutoNum type="arabicPeriod" startAt="3"/>
            </a:pPr>
            <a:r>
              <a:rPr lang="es-ES" sz="4000" b="1" dirty="0" smtClean="0">
                <a:latin typeface="Garamond" panose="02020404030301010803" pitchFamily="18" charset="0"/>
                <a:cs typeface="Arial" panose="020B0604020202020204" pitchFamily="34" charset="0"/>
              </a:rPr>
              <a:t>Diseñar </a:t>
            </a:r>
            <a:r>
              <a:rPr lang="es-ES" sz="4000" b="1" dirty="0">
                <a:latin typeface="Garamond" panose="02020404030301010803" pitchFamily="18" charset="0"/>
                <a:cs typeface="Arial" panose="020B0604020202020204" pitchFamily="34" charset="0"/>
              </a:rPr>
              <a:t>una base de datos que guarde la información recopilada en la página </a:t>
            </a:r>
            <a:r>
              <a:rPr lang="es-ES" sz="4000" b="1" dirty="0" smtClean="0">
                <a:latin typeface="Garamond" panose="02020404030301010803" pitchFamily="18" charset="0"/>
                <a:cs typeface="Arial" panose="020B0604020202020204" pitchFamily="34" charset="0"/>
              </a:rPr>
              <a:t>web.</a:t>
            </a:r>
          </a:p>
          <a:p>
            <a:pPr marL="742950" lvl="0" indent="-742950" algn="just">
              <a:lnSpc>
                <a:spcPct val="107000"/>
              </a:lnSpc>
              <a:spcAft>
                <a:spcPts val="0"/>
              </a:spcAft>
              <a:buAutoNum type="arabicPeriod" startAt="3"/>
            </a:pPr>
            <a:endParaRPr lang="es-ES" sz="4000" b="1" dirty="0">
              <a:latin typeface="Garamond" panose="02020404030301010803" pitchFamily="18" charset="0"/>
              <a:cs typeface="Arial" panose="020B0604020202020204" pitchFamily="34" charset="0"/>
            </a:endParaRPr>
          </a:p>
          <a:p>
            <a:endParaRPr lang="es-ES" sz="4000" dirty="0">
              <a:latin typeface="Garamond" panose="02020404030301010803" pitchFamily="18" charset="0"/>
              <a:cs typeface="Arial" panose="020B0604020202020204" pitchFamily="34" charset="0"/>
            </a:endParaRPr>
          </a:p>
          <a:p>
            <a:pPr lvl="0" algn="just">
              <a:lnSpc>
                <a:spcPct val="107000"/>
              </a:lnSpc>
              <a:spcAft>
                <a:spcPts val="0"/>
              </a:spcAft>
            </a:pPr>
            <a:endParaRPr lang="es-ES" sz="3600" dirty="0" smtClean="0">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13</a:t>
            </a:fld>
            <a:endParaRPr lang="es-ES"/>
          </a:p>
        </p:txBody>
      </p:sp>
    </p:spTree>
    <p:extLst>
      <p:ext uri="{BB962C8B-B14F-4D97-AF65-F5344CB8AC3E}">
        <p14:creationId xmlns:p14="http://schemas.microsoft.com/office/powerpoint/2010/main" val="4112124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948666" y="166980"/>
            <a:ext cx="7140096" cy="1145057"/>
          </a:xfrm>
          <a:prstGeom prst="rect">
            <a:avLst/>
          </a:prstGeom>
        </p:spPr>
        <p:txBody>
          <a:bodyPr wrap="none">
            <a:spAutoFit/>
          </a:bodyPr>
          <a:lstStyle/>
          <a:p>
            <a:pPr algn="ctr">
              <a:lnSpc>
                <a:spcPct val="107000"/>
              </a:lnSpc>
              <a:spcAft>
                <a:spcPts val="800"/>
              </a:spcAft>
            </a:pPr>
            <a:r>
              <a:rPr lang="es-ES" sz="6600" dirty="0">
                <a:latin typeface="Garamond" panose="02020404030301010803" pitchFamily="18" charset="0"/>
                <a:cs typeface="Arial" panose="020B0604020202020204" pitchFamily="34" charset="0"/>
              </a:rPr>
              <a:t>Objetivos específicos</a:t>
            </a:r>
          </a:p>
        </p:txBody>
      </p:sp>
      <p:sp>
        <p:nvSpPr>
          <p:cNvPr id="3" name="Rectángulo 2"/>
          <p:cNvSpPr/>
          <p:nvPr/>
        </p:nvSpPr>
        <p:spPr>
          <a:xfrm>
            <a:off x="191729" y="677843"/>
            <a:ext cx="11631562" cy="6503960"/>
          </a:xfrm>
          <a:prstGeom prst="rect">
            <a:avLst/>
          </a:prstGeom>
        </p:spPr>
        <p:txBody>
          <a:bodyPr wrap="square">
            <a:spAutoFit/>
          </a:bodyPr>
          <a:lstStyle/>
          <a:p>
            <a:pPr lvl="0" algn="just">
              <a:lnSpc>
                <a:spcPct val="107000"/>
              </a:lnSpc>
              <a:spcAft>
                <a:spcPts val="0"/>
              </a:spcAft>
            </a:pPr>
            <a:endParaRPr lang="es-ES" sz="3600" dirty="0">
              <a:latin typeface="Calibri" panose="020F0502020204030204" pitchFamily="34" charset="0"/>
              <a:ea typeface="Calibri" panose="020F0502020204030204" pitchFamily="34" charset="0"/>
              <a:cs typeface="Times New Roman" panose="02020603050405020304" pitchFamily="18" charset="0"/>
            </a:endParaRPr>
          </a:p>
          <a:p>
            <a:pPr marL="742950" lvl="0" indent="-742950" algn="just">
              <a:lnSpc>
                <a:spcPct val="107000"/>
              </a:lnSpc>
              <a:spcAft>
                <a:spcPts val="0"/>
              </a:spcAft>
              <a:buAutoNum type="arabicPeriod" startAt="3"/>
            </a:pPr>
            <a:r>
              <a:rPr lang="es-ES" sz="4000" dirty="0" smtClean="0">
                <a:solidFill>
                  <a:schemeClr val="bg1">
                    <a:lumMod val="50000"/>
                  </a:schemeClr>
                </a:solidFill>
                <a:latin typeface="Garamond" panose="02020404030301010803" pitchFamily="18" charset="0"/>
                <a:cs typeface="Arial" panose="020B0604020202020204" pitchFamily="34" charset="0"/>
              </a:rPr>
              <a:t>Diseñar </a:t>
            </a:r>
            <a:r>
              <a:rPr lang="es-ES" sz="4000" dirty="0">
                <a:solidFill>
                  <a:schemeClr val="bg1">
                    <a:lumMod val="50000"/>
                  </a:schemeClr>
                </a:solidFill>
                <a:latin typeface="Garamond" panose="02020404030301010803" pitchFamily="18" charset="0"/>
                <a:cs typeface="Arial" panose="020B0604020202020204" pitchFamily="34" charset="0"/>
              </a:rPr>
              <a:t>una base de datos que guarde la información recopilada en la página </a:t>
            </a:r>
            <a:r>
              <a:rPr lang="es-ES" sz="4000" dirty="0" smtClean="0">
                <a:solidFill>
                  <a:schemeClr val="bg1">
                    <a:lumMod val="50000"/>
                  </a:schemeClr>
                </a:solidFill>
                <a:latin typeface="Garamond" panose="02020404030301010803" pitchFamily="18" charset="0"/>
                <a:cs typeface="Arial" panose="020B0604020202020204" pitchFamily="34" charset="0"/>
              </a:rPr>
              <a:t>web.</a:t>
            </a:r>
          </a:p>
          <a:p>
            <a:pPr marL="742950" lvl="0" indent="-742950" algn="just">
              <a:lnSpc>
                <a:spcPct val="107000"/>
              </a:lnSpc>
              <a:spcAft>
                <a:spcPts val="0"/>
              </a:spcAft>
              <a:buAutoNum type="arabicPeriod" startAt="3"/>
            </a:pPr>
            <a:endParaRPr lang="es-ES" sz="4000" b="1" dirty="0">
              <a:latin typeface="Garamond" panose="02020404030301010803" pitchFamily="18" charset="0"/>
              <a:cs typeface="Arial" panose="020B0604020202020204" pitchFamily="34" charset="0"/>
            </a:endParaRPr>
          </a:p>
          <a:p>
            <a:pPr marL="742950" lvl="0" indent="-742950" algn="just">
              <a:lnSpc>
                <a:spcPct val="107000"/>
              </a:lnSpc>
              <a:spcAft>
                <a:spcPts val="0"/>
              </a:spcAft>
              <a:buAutoNum type="arabicPeriod" startAt="3"/>
            </a:pPr>
            <a:r>
              <a:rPr lang="es-ES" sz="4000" b="1" dirty="0" smtClean="0">
                <a:latin typeface="Garamond" panose="02020404030301010803" pitchFamily="18" charset="0"/>
                <a:cs typeface="Arial" panose="020B0604020202020204" pitchFamily="34" charset="0"/>
              </a:rPr>
              <a:t>Implementar </a:t>
            </a:r>
            <a:r>
              <a:rPr lang="es-ES" sz="4000" b="1" dirty="0">
                <a:latin typeface="Garamond" panose="02020404030301010803" pitchFamily="18" charset="0"/>
                <a:cs typeface="Arial" panose="020B0604020202020204" pitchFamily="34" charset="0"/>
              </a:rPr>
              <a:t>un algoritmo usando Aprendizaje Reforzado que cargue los datos almacenados en la base de datos y genere de forma automática los horarios de la facultad.</a:t>
            </a:r>
          </a:p>
          <a:p>
            <a:endParaRPr lang="es-ES" sz="4000" dirty="0">
              <a:latin typeface="Garamond" panose="02020404030301010803" pitchFamily="18" charset="0"/>
              <a:cs typeface="Arial" panose="020B0604020202020204" pitchFamily="34" charset="0"/>
            </a:endParaRPr>
          </a:p>
          <a:p>
            <a:pPr lvl="0" algn="just">
              <a:lnSpc>
                <a:spcPct val="107000"/>
              </a:lnSpc>
              <a:spcAft>
                <a:spcPts val="0"/>
              </a:spcAft>
            </a:pPr>
            <a:endParaRPr lang="es-ES" sz="3600" dirty="0" smtClean="0">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14</a:t>
            </a:fld>
            <a:endParaRPr lang="es-ES"/>
          </a:p>
        </p:txBody>
      </p:sp>
    </p:spTree>
    <p:extLst>
      <p:ext uri="{BB962C8B-B14F-4D97-AF65-F5344CB8AC3E}">
        <p14:creationId xmlns:p14="http://schemas.microsoft.com/office/powerpoint/2010/main" val="765730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7480" y="1815316"/>
            <a:ext cx="11887200" cy="2068259"/>
          </a:xfrm>
          <a:prstGeom prst="rect">
            <a:avLst/>
          </a:prstGeom>
        </p:spPr>
        <p:txBody>
          <a:bodyPr wrap="square">
            <a:spAutoFit/>
          </a:bodyPr>
          <a:lstStyle/>
          <a:p>
            <a:pPr lvl="0" algn="just">
              <a:lnSpc>
                <a:spcPct val="107000"/>
              </a:lnSpc>
              <a:spcAft>
                <a:spcPts val="800"/>
              </a:spcAft>
            </a:pPr>
            <a:r>
              <a:rPr lang="es-ES" sz="4000" b="1" dirty="0">
                <a:latin typeface="Garamond" panose="02020404030301010803" pitchFamily="18" charset="0"/>
                <a:cs typeface="Arial" panose="020B0604020202020204" pitchFamily="34" charset="0"/>
              </a:rPr>
              <a:t>5.  </a:t>
            </a:r>
            <a:r>
              <a:rPr lang="es-ES" sz="4000" b="1" dirty="0" smtClean="0">
                <a:latin typeface="Garamond" panose="02020404030301010803" pitchFamily="18" charset="0"/>
                <a:cs typeface="Arial" panose="020B0604020202020204" pitchFamily="34" charset="0"/>
              </a:rPr>
              <a:t>Evaluar el desempeño del algoritmo de acuerdo a las restricciones blandas (conformidad de los profesores) con que cumple.</a:t>
            </a:r>
            <a:endParaRPr lang="es-ES" sz="4000" b="1" dirty="0">
              <a:latin typeface="Garamond" panose="02020404030301010803" pitchFamily="18" charset="0"/>
              <a:cs typeface="Arial" panose="020B0604020202020204" pitchFamily="34" charset="0"/>
            </a:endParaRPr>
          </a:p>
        </p:txBody>
      </p:sp>
      <p:sp>
        <p:nvSpPr>
          <p:cNvPr id="3" name="Rectángulo 2"/>
          <p:cNvSpPr/>
          <p:nvPr/>
        </p:nvSpPr>
        <p:spPr>
          <a:xfrm>
            <a:off x="4948666" y="166980"/>
            <a:ext cx="7140096" cy="1145057"/>
          </a:xfrm>
          <a:prstGeom prst="rect">
            <a:avLst/>
          </a:prstGeom>
        </p:spPr>
        <p:txBody>
          <a:bodyPr wrap="none">
            <a:spAutoFit/>
          </a:bodyPr>
          <a:lstStyle/>
          <a:p>
            <a:pPr algn="ctr">
              <a:lnSpc>
                <a:spcPct val="107000"/>
              </a:lnSpc>
              <a:spcAft>
                <a:spcPts val="800"/>
              </a:spcAft>
            </a:pPr>
            <a:r>
              <a:rPr lang="es-ES" sz="6600" dirty="0">
                <a:latin typeface="Garamond" panose="02020404030301010803" pitchFamily="18" charset="0"/>
                <a:cs typeface="Arial" panose="020B0604020202020204" pitchFamily="34" charset="0"/>
              </a:rPr>
              <a:t>Objetivos específicos</a:t>
            </a: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15</a:t>
            </a:fld>
            <a:endParaRPr lang="es-ES"/>
          </a:p>
        </p:txBody>
      </p:sp>
    </p:spTree>
    <p:extLst>
      <p:ext uri="{BB962C8B-B14F-4D97-AF65-F5344CB8AC3E}">
        <p14:creationId xmlns:p14="http://schemas.microsoft.com/office/powerpoint/2010/main" val="3008644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16</a:t>
            </a:fld>
            <a:endParaRPr lang="es-ES"/>
          </a:p>
        </p:txBody>
      </p:sp>
      <p:sp>
        <p:nvSpPr>
          <p:cNvPr id="2" name="CuadroTexto 1"/>
          <p:cNvSpPr txBox="1"/>
          <p:nvPr/>
        </p:nvSpPr>
        <p:spPr>
          <a:xfrm>
            <a:off x="0" y="110878"/>
            <a:ext cx="4177747" cy="707886"/>
          </a:xfrm>
          <a:prstGeom prst="rect">
            <a:avLst/>
          </a:prstGeom>
          <a:noFill/>
        </p:spPr>
        <p:txBody>
          <a:bodyPr wrap="none" rtlCol="0">
            <a:spAutoFit/>
          </a:bodyPr>
          <a:lstStyle/>
          <a:p>
            <a:r>
              <a:rPr lang="es-ES" sz="4000" b="1" dirty="0">
                <a:latin typeface="Garamond" panose="02020404030301010803" pitchFamily="18" charset="0"/>
                <a:cs typeface="Arial" panose="020B0604020202020204" pitchFamily="34" charset="0"/>
              </a:rPr>
              <a:t>Horarios docentes</a:t>
            </a:r>
          </a:p>
        </p:txBody>
      </p:sp>
      <p:sp>
        <p:nvSpPr>
          <p:cNvPr id="3" name="CuadroTexto 2"/>
          <p:cNvSpPr txBox="1"/>
          <p:nvPr/>
        </p:nvSpPr>
        <p:spPr>
          <a:xfrm>
            <a:off x="1445342" y="1057080"/>
            <a:ext cx="10913807" cy="1323439"/>
          </a:xfrm>
          <a:prstGeom prst="rect">
            <a:avLst/>
          </a:prstGeom>
          <a:noFill/>
        </p:spPr>
        <p:txBody>
          <a:bodyPr wrap="square" rtlCol="0">
            <a:spAutoFit/>
          </a:bodyPr>
          <a:lstStyle/>
          <a:p>
            <a:r>
              <a:rPr lang="es-ES" sz="4000" b="1" dirty="0">
                <a:latin typeface="Garamond" panose="02020404030301010803" pitchFamily="18" charset="0"/>
                <a:cs typeface="Arial" panose="020B0604020202020204" pitchFamily="34" charset="0"/>
              </a:rPr>
              <a:t>elemento fundamental en la organización de cualquier centro educacional</a:t>
            </a:r>
          </a:p>
        </p:txBody>
      </p:sp>
      <p:cxnSp>
        <p:nvCxnSpPr>
          <p:cNvPr id="11" name="Conector angular 10"/>
          <p:cNvCxnSpPr/>
          <p:nvPr/>
        </p:nvCxnSpPr>
        <p:spPr>
          <a:xfrm>
            <a:off x="206477" y="818764"/>
            <a:ext cx="1032388" cy="862552"/>
          </a:xfrm>
          <a:prstGeom prst="bentConnector3">
            <a:avLst>
              <a:gd name="adj1" fmla="val 50000"/>
            </a:avLst>
          </a:prstGeom>
          <a:ln w="57150">
            <a:tailEnd type="triangle"/>
          </a:ln>
        </p:spPr>
        <p:style>
          <a:lnRef idx="3">
            <a:schemeClr val="dk1"/>
          </a:lnRef>
          <a:fillRef idx="0">
            <a:schemeClr val="dk1"/>
          </a:fillRef>
          <a:effectRef idx="2">
            <a:schemeClr val="dk1"/>
          </a:effectRef>
          <a:fontRef idx="minor">
            <a:schemeClr val="tx1"/>
          </a:fontRef>
        </p:style>
      </p:cxnSp>
      <p:sp>
        <p:nvSpPr>
          <p:cNvPr id="17" name="CuadroTexto 16"/>
          <p:cNvSpPr txBox="1"/>
          <p:nvPr/>
        </p:nvSpPr>
        <p:spPr>
          <a:xfrm>
            <a:off x="3082412" y="5900109"/>
            <a:ext cx="45719" cy="369332"/>
          </a:xfrm>
          <a:prstGeom prst="rect">
            <a:avLst/>
          </a:prstGeom>
          <a:noFill/>
        </p:spPr>
        <p:txBody>
          <a:bodyPr wrap="square" rtlCol="0">
            <a:spAutoFit/>
          </a:bodyPr>
          <a:lstStyle/>
          <a:p>
            <a:endParaRPr lang="es-ES" dirty="0"/>
          </a:p>
        </p:txBody>
      </p:sp>
    </p:spTree>
    <p:extLst>
      <p:ext uri="{BB962C8B-B14F-4D97-AF65-F5344CB8AC3E}">
        <p14:creationId xmlns:p14="http://schemas.microsoft.com/office/powerpoint/2010/main" val="2891809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17</a:t>
            </a:fld>
            <a:endParaRPr lang="es-ES"/>
          </a:p>
        </p:txBody>
      </p:sp>
      <p:sp>
        <p:nvSpPr>
          <p:cNvPr id="2" name="CuadroTexto 1"/>
          <p:cNvSpPr txBox="1"/>
          <p:nvPr/>
        </p:nvSpPr>
        <p:spPr>
          <a:xfrm>
            <a:off x="0" y="110878"/>
            <a:ext cx="4177747" cy="707886"/>
          </a:xfrm>
          <a:prstGeom prst="rect">
            <a:avLst/>
          </a:prstGeom>
          <a:noFill/>
        </p:spPr>
        <p:txBody>
          <a:bodyPr wrap="none" rtlCol="0">
            <a:spAutoFit/>
          </a:bodyPr>
          <a:lstStyle/>
          <a:p>
            <a:r>
              <a:rPr lang="es-ES" sz="4000" b="1" dirty="0">
                <a:latin typeface="Garamond" panose="02020404030301010803" pitchFamily="18" charset="0"/>
                <a:cs typeface="Arial" panose="020B0604020202020204" pitchFamily="34" charset="0"/>
              </a:rPr>
              <a:t>Horarios docentes</a:t>
            </a:r>
          </a:p>
        </p:txBody>
      </p:sp>
      <p:sp>
        <p:nvSpPr>
          <p:cNvPr id="3" name="CuadroTexto 2"/>
          <p:cNvSpPr txBox="1"/>
          <p:nvPr/>
        </p:nvSpPr>
        <p:spPr>
          <a:xfrm>
            <a:off x="1445342" y="1057080"/>
            <a:ext cx="10913807" cy="1323439"/>
          </a:xfrm>
          <a:prstGeom prst="rect">
            <a:avLst/>
          </a:prstGeom>
          <a:noFill/>
        </p:spPr>
        <p:txBody>
          <a:bodyPr wrap="square" rtlCol="0">
            <a:spAutoFit/>
          </a:bodyPr>
          <a:lstStyle/>
          <a:p>
            <a:r>
              <a:rPr lang="es-ES" sz="4000" b="1" dirty="0">
                <a:latin typeface="Garamond" panose="02020404030301010803" pitchFamily="18" charset="0"/>
                <a:cs typeface="Arial" panose="020B0604020202020204" pitchFamily="34" charset="0"/>
              </a:rPr>
              <a:t>elemento fundamental en la organización de cualquier centro educacional</a:t>
            </a:r>
          </a:p>
        </p:txBody>
      </p:sp>
      <p:sp>
        <p:nvSpPr>
          <p:cNvPr id="6" name="CuadroTexto 5"/>
          <p:cNvSpPr txBox="1"/>
          <p:nvPr/>
        </p:nvSpPr>
        <p:spPr>
          <a:xfrm>
            <a:off x="3082412" y="2618835"/>
            <a:ext cx="6478440" cy="1323439"/>
          </a:xfrm>
          <a:prstGeom prst="rect">
            <a:avLst/>
          </a:prstGeom>
          <a:noFill/>
        </p:spPr>
        <p:txBody>
          <a:bodyPr wrap="none" rtlCol="0">
            <a:spAutoFit/>
          </a:bodyPr>
          <a:lstStyle/>
          <a:p>
            <a:r>
              <a:rPr lang="es-ES" sz="4000" b="1" dirty="0" smtClean="0">
                <a:latin typeface="Garamond" panose="02020404030301010803" pitchFamily="18" charset="0"/>
                <a:cs typeface="Arial" panose="020B0604020202020204" pitchFamily="34" charset="0"/>
              </a:rPr>
              <a:t>elemento </a:t>
            </a:r>
            <a:r>
              <a:rPr lang="es-ES" sz="4000" b="1" dirty="0">
                <a:latin typeface="Garamond" panose="02020404030301010803" pitchFamily="18" charset="0"/>
                <a:cs typeface="Arial" panose="020B0604020202020204" pitchFamily="34" charset="0"/>
              </a:rPr>
              <a:t>organizativo de las </a:t>
            </a:r>
            <a:endParaRPr lang="es-ES" sz="4000" b="1" dirty="0" smtClean="0">
              <a:latin typeface="Garamond" panose="02020404030301010803" pitchFamily="18" charset="0"/>
              <a:cs typeface="Arial" panose="020B0604020202020204" pitchFamily="34" charset="0"/>
            </a:endParaRPr>
          </a:p>
          <a:p>
            <a:r>
              <a:rPr lang="es-ES" sz="4000" b="1" dirty="0" smtClean="0">
                <a:latin typeface="Garamond" panose="02020404030301010803" pitchFamily="18" charset="0"/>
                <a:cs typeface="Arial" panose="020B0604020202020204" pitchFamily="34" charset="0"/>
              </a:rPr>
              <a:t>actividades </a:t>
            </a:r>
            <a:r>
              <a:rPr lang="es-ES" sz="4000" b="1" dirty="0">
                <a:latin typeface="Garamond" panose="02020404030301010803" pitchFamily="18" charset="0"/>
                <a:cs typeface="Arial" panose="020B0604020202020204" pitchFamily="34" charset="0"/>
              </a:rPr>
              <a:t>docentes</a:t>
            </a:r>
          </a:p>
        </p:txBody>
      </p:sp>
      <p:cxnSp>
        <p:nvCxnSpPr>
          <p:cNvPr id="11" name="Conector angular 10"/>
          <p:cNvCxnSpPr/>
          <p:nvPr/>
        </p:nvCxnSpPr>
        <p:spPr>
          <a:xfrm>
            <a:off x="206477" y="818764"/>
            <a:ext cx="1032388" cy="862552"/>
          </a:xfrm>
          <a:prstGeom prst="bentConnector3">
            <a:avLst>
              <a:gd name="adj1" fmla="val 50000"/>
            </a:avLst>
          </a:prstGeom>
          <a:ln w="57150">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p:cNvCxnSpPr/>
          <p:nvPr/>
        </p:nvCxnSpPr>
        <p:spPr>
          <a:xfrm>
            <a:off x="5058697" y="2380519"/>
            <a:ext cx="0" cy="37742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7" name="CuadroTexto 16"/>
          <p:cNvSpPr txBox="1"/>
          <p:nvPr/>
        </p:nvSpPr>
        <p:spPr>
          <a:xfrm>
            <a:off x="3082412" y="5900109"/>
            <a:ext cx="45719" cy="369332"/>
          </a:xfrm>
          <a:prstGeom prst="rect">
            <a:avLst/>
          </a:prstGeom>
          <a:noFill/>
        </p:spPr>
        <p:txBody>
          <a:bodyPr wrap="square" rtlCol="0">
            <a:spAutoFit/>
          </a:bodyPr>
          <a:lstStyle/>
          <a:p>
            <a:endParaRPr lang="es-ES" dirty="0"/>
          </a:p>
        </p:txBody>
      </p:sp>
    </p:spTree>
    <p:extLst>
      <p:ext uri="{BB962C8B-B14F-4D97-AF65-F5344CB8AC3E}">
        <p14:creationId xmlns:p14="http://schemas.microsoft.com/office/powerpoint/2010/main" val="3071502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18</a:t>
            </a:fld>
            <a:endParaRPr lang="es-ES"/>
          </a:p>
        </p:txBody>
      </p:sp>
      <p:sp>
        <p:nvSpPr>
          <p:cNvPr id="7" name="Rectángulo 6"/>
          <p:cNvSpPr/>
          <p:nvPr/>
        </p:nvSpPr>
        <p:spPr>
          <a:xfrm>
            <a:off x="2222770" y="4226274"/>
            <a:ext cx="7186701" cy="1323439"/>
          </a:xfrm>
          <a:prstGeom prst="rect">
            <a:avLst/>
          </a:prstGeom>
        </p:spPr>
        <p:txBody>
          <a:bodyPr wrap="square">
            <a:spAutoFit/>
          </a:bodyPr>
          <a:lstStyle/>
          <a:p>
            <a:r>
              <a:rPr lang="es-ES" sz="4000" b="1" dirty="0">
                <a:latin typeface="Garamond" panose="02020404030301010803" pitchFamily="18" charset="0"/>
                <a:cs typeface="Arial" panose="020B0604020202020204" pitchFamily="34" charset="0"/>
              </a:rPr>
              <a:t>visión general de la distribución </a:t>
            </a:r>
            <a:endParaRPr lang="es-ES" sz="4000" b="1" dirty="0" smtClean="0">
              <a:latin typeface="Garamond" panose="02020404030301010803" pitchFamily="18" charset="0"/>
              <a:cs typeface="Arial" panose="020B0604020202020204" pitchFamily="34" charset="0"/>
            </a:endParaRPr>
          </a:p>
          <a:p>
            <a:r>
              <a:rPr lang="es-ES" sz="4000" b="1" dirty="0" smtClean="0">
                <a:latin typeface="Garamond" panose="02020404030301010803" pitchFamily="18" charset="0"/>
                <a:cs typeface="Arial" panose="020B0604020202020204" pitchFamily="34" charset="0"/>
              </a:rPr>
              <a:t>cuantitativa </a:t>
            </a:r>
            <a:r>
              <a:rPr lang="es-ES" sz="4000" b="1" dirty="0">
                <a:latin typeface="Garamond" panose="02020404030301010803" pitchFamily="18" charset="0"/>
                <a:cs typeface="Arial" panose="020B0604020202020204" pitchFamily="34" charset="0"/>
              </a:rPr>
              <a:t>y cualitativa</a:t>
            </a:r>
          </a:p>
        </p:txBody>
      </p:sp>
      <p:sp>
        <p:nvSpPr>
          <p:cNvPr id="2" name="CuadroTexto 1"/>
          <p:cNvSpPr txBox="1"/>
          <p:nvPr/>
        </p:nvSpPr>
        <p:spPr>
          <a:xfrm>
            <a:off x="0" y="110878"/>
            <a:ext cx="4177747" cy="707886"/>
          </a:xfrm>
          <a:prstGeom prst="rect">
            <a:avLst/>
          </a:prstGeom>
          <a:noFill/>
        </p:spPr>
        <p:txBody>
          <a:bodyPr wrap="none" rtlCol="0">
            <a:spAutoFit/>
          </a:bodyPr>
          <a:lstStyle/>
          <a:p>
            <a:r>
              <a:rPr lang="es-ES" sz="4000" b="1" dirty="0">
                <a:latin typeface="Garamond" panose="02020404030301010803" pitchFamily="18" charset="0"/>
                <a:cs typeface="Arial" panose="020B0604020202020204" pitchFamily="34" charset="0"/>
              </a:rPr>
              <a:t>Horarios docentes</a:t>
            </a:r>
          </a:p>
        </p:txBody>
      </p:sp>
      <p:sp>
        <p:nvSpPr>
          <p:cNvPr id="3" name="CuadroTexto 2"/>
          <p:cNvSpPr txBox="1"/>
          <p:nvPr/>
        </p:nvSpPr>
        <p:spPr>
          <a:xfrm>
            <a:off x="1445342" y="1057080"/>
            <a:ext cx="10913807" cy="1323439"/>
          </a:xfrm>
          <a:prstGeom prst="rect">
            <a:avLst/>
          </a:prstGeom>
          <a:noFill/>
        </p:spPr>
        <p:txBody>
          <a:bodyPr wrap="square" rtlCol="0">
            <a:spAutoFit/>
          </a:bodyPr>
          <a:lstStyle/>
          <a:p>
            <a:r>
              <a:rPr lang="es-ES" sz="4000" b="1" dirty="0">
                <a:latin typeface="Garamond" panose="02020404030301010803" pitchFamily="18" charset="0"/>
                <a:cs typeface="Arial" panose="020B0604020202020204" pitchFamily="34" charset="0"/>
              </a:rPr>
              <a:t>elemento fundamental en la organización de cualquier centro educacional</a:t>
            </a:r>
          </a:p>
        </p:txBody>
      </p:sp>
      <p:sp>
        <p:nvSpPr>
          <p:cNvPr id="6" name="CuadroTexto 5"/>
          <p:cNvSpPr txBox="1"/>
          <p:nvPr/>
        </p:nvSpPr>
        <p:spPr>
          <a:xfrm>
            <a:off x="3082412" y="2618835"/>
            <a:ext cx="6478440" cy="1323439"/>
          </a:xfrm>
          <a:prstGeom prst="rect">
            <a:avLst/>
          </a:prstGeom>
          <a:noFill/>
        </p:spPr>
        <p:txBody>
          <a:bodyPr wrap="none" rtlCol="0">
            <a:spAutoFit/>
          </a:bodyPr>
          <a:lstStyle/>
          <a:p>
            <a:r>
              <a:rPr lang="es-ES" sz="4000" b="1" dirty="0" smtClean="0">
                <a:latin typeface="Garamond" panose="02020404030301010803" pitchFamily="18" charset="0"/>
                <a:cs typeface="Arial" panose="020B0604020202020204" pitchFamily="34" charset="0"/>
              </a:rPr>
              <a:t>elemento </a:t>
            </a:r>
            <a:r>
              <a:rPr lang="es-ES" sz="4000" b="1" dirty="0">
                <a:latin typeface="Garamond" panose="02020404030301010803" pitchFamily="18" charset="0"/>
                <a:cs typeface="Arial" panose="020B0604020202020204" pitchFamily="34" charset="0"/>
              </a:rPr>
              <a:t>organizativo de las </a:t>
            </a:r>
            <a:endParaRPr lang="es-ES" sz="4000" b="1" dirty="0" smtClean="0">
              <a:latin typeface="Garamond" panose="02020404030301010803" pitchFamily="18" charset="0"/>
              <a:cs typeface="Arial" panose="020B0604020202020204" pitchFamily="34" charset="0"/>
            </a:endParaRPr>
          </a:p>
          <a:p>
            <a:r>
              <a:rPr lang="es-ES" sz="4000" b="1" dirty="0" smtClean="0">
                <a:latin typeface="Garamond" panose="02020404030301010803" pitchFamily="18" charset="0"/>
                <a:cs typeface="Arial" panose="020B0604020202020204" pitchFamily="34" charset="0"/>
              </a:rPr>
              <a:t>actividades </a:t>
            </a:r>
            <a:r>
              <a:rPr lang="es-ES" sz="4000" b="1" dirty="0">
                <a:latin typeface="Garamond" panose="02020404030301010803" pitchFamily="18" charset="0"/>
                <a:cs typeface="Arial" panose="020B0604020202020204" pitchFamily="34" charset="0"/>
              </a:rPr>
              <a:t>docentes</a:t>
            </a:r>
          </a:p>
        </p:txBody>
      </p:sp>
      <p:cxnSp>
        <p:nvCxnSpPr>
          <p:cNvPr id="11" name="Conector angular 10"/>
          <p:cNvCxnSpPr/>
          <p:nvPr/>
        </p:nvCxnSpPr>
        <p:spPr>
          <a:xfrm>
            <a:off x="206477" y="818764"/>
            <a:ext cx="1032388" cy="862552"/>
          </a:xfrm>
          <a:prstGeom prst="bentConnector3">
            <a:avLst>
              <a:gd name="adj1" fmla="val 50000"/>
            </a:avLst>
          </a:prstGeom>
          <a:ln w="57150">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p:cNvCxnSpPr/>
          <p:nvPr/>
        </p:nvCxnSpPr>
        <p:spPr>
          <a:xfrm>
            <a:off x="5058697" y="2380519"/>
            <a:ext cx="0" cy="37742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7" name="CuadroTexto 16"/>
          <p:cNvSpPr txBox="1"/>
          <p:nvPr/>
        </p:nvSpPr>
        <p:spPr>
          <a:xfrm>
            <a:off x="3082412" y="5900109"/>
            <a:ext cx="45719" cy="369332"/>
          </a:xfrm>
          <a:prstGeom prst="rect">
            <a:avLst/>
          </a:prstGeom>
          <a:noFill/>
        </p:spPr>
        <p:txBody>
          <a:bodyPr wrap="square" rtlCol="0">
            <a:spAutoFit/>
          </a:bodyPr>
          <a:lstStyle/>
          <a:p>
            <a:endParaRPr lang="es-ES" dirty="0"/>
          </a:p>
        </p:txBody>
      </p:sp>
      <p:cxnSp>
        <p:nvCxnSpPr>
          <p:cNvPr id="20" name="Conector angular 19"/>
          <p:cNvCxnSpPr/>
          <p:nvPr/>
        </p:nvCxnSpPr>
        <p:spPr>
          <a:xfrm rot="5400000">
            <a:off x="1478185" y="3961320"/>
            <a:ext cx="1654477" cy="433101"/>
          </a:xfrm>
          <a:prstGeom prst="bentConnector4">
            <a:avLst>
              <a:gd name="adj1" fmla="val 30002"/>
              <a:gd name="adj2" fmla="val 152782"/>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Conector recto 21"/>
          <p:cNvCxnSpPr/>
          <p:nvPr/>
        </p:nvCxnSpPr>
        <p:spPr>
          <a:xfrm>
            <a:off x="2521975" y="3346177"/>
            <a:ext cx="560437" cy="1"/>
          </a:xfrm>
          <a:prstGeom prst="line">
            <a:avLst/>
          </a:prstGeom>
          <a:ln w="5715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81975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19</a:t>
            </a:fld>
            <a:endParaRPr lang="es-ES"/>
          </a:p>
        </p:txBody>
      </p:sp>
      <p:sp>
        <p:nvSpPr>
          <p:cNvPr id="7" name="Rectángulo 6"/>
          <p:cNvSpPr/>
          <p:nvPr/>
        </p:nvSpPr>
        <p:spPr>
          <a:xfrm>
            <a:off x="2222770" y="4226274"/>
            <a:ext cx="7186701" cy="1323439"/>
          </a:xfrm>
          <a:prstGeom prst="rect">
            <a:avLst/>
          </a:prstGeom>
        </p:spPr>
        <p:txBody>
          <a:bodyPr wrap="square">
            <a:spAutoFit/>
          </a:bodyPr>
          <a:lstStyle/>
          <a:p>
            <a:r>
              <a:rPr lang="es-ES" sz="4000" b="1" dirty="0">
                <a:latin typeface="Garamond" panose="02020404030301010803" pitchFamily="18" charset="0"/>
                <a:cs typeface="Arial" panose="020B0604020202020204" pitchFamily="34" charset="0"/>
              </a:rPr>
              <a:t>visión general de la distribución </a:t>
            </a:r>
            <a:endParaRPr lang="es-ES" sz="4000" b="1" dirty="0" smtClean="0">
              <a:latin typeface="Garamond" panose="02020404030301010803" pitchFamily="18" charset="0"/>
              <a:cs typeface="Arial" panose="020B0604020202020204" pitchFamily="34" charset="0"/>
            </a:endParaRPr>
          </a:p>
          <a:p>
            <a:r>
              <a:rPr lang="es-ES" sz="4000" b="1" dirty="0" smtClean="0">
                <a:latin typeface="Garamond" panose="02020404030301010803" pitchFamily="18" charset="0"/>
                <a:cs typeface="Arial" panose="020B0604020202020204" pitchFamily="34" charset="0"/>
              </a:rPr>
              <a:t>cuantitativa </a:t>
            </a:r>
            <a:r>
              <a:rPr lang="es-ES" sz="4000" b="1" dirty="0">
                <a:latin typeface="Garamond" panose="02020404030301010803" pitchFamily="18" charset="0"/>
                <a:cs typeface="Arial" panose="020B0604020202020204" pitchFamily="34" charset="0"/>
              </a:rPr>
              <a:t>y cualitativa</a:t>
            </a:r>
          </a:p>
        </p:txBody>
      </p:sp>
      <p:sp>
        <p:nvSpPr>
          <p:cNvPr id="2" name="CuadroTexto 1"/>
          <p:cNvSpPr txBox="1"/>
          <p:nvPr/>
        </p:nvSpPr>
        <p:spPr>
          <a:xfrm>
            <a:off x="0" y="110878"/>
            <a:ext cx="4177747" cy="707886"/>
          </a:xfrm>
          <a:prstGeom prst="rect">
            <a:avLst/>
          </a:prstGeom>
          <a:noFill/>
        </p:spPr>
        <p:txBody>
          <a:bodyPr wrap="none" rtlCol="0">
            <a:spAutoFit/>
          </a:bodyPr>
          <a:lstStyle/>
          <a:p>
            <a:r>
              <a:rPr lang="es-ES" sz="4000" b="1" dirty="0">
                <a:latin typeface="Garamond" panose="02020404030301010803" pitchFamily="18" charset="0"/>
                <a:cs typeface="Arial" panose="020B0604020202020204" pitchFamily="34" charset="0"/>
              </a:rPr>
              <a:t>Horarios docentes</a:t>
            </a:r>
          </a:p>
        </p:txBody>
      </p:sp>
      <p:sp>
        <p:nvSpPr>
          <p:cNvPr id="3" name="CuadroTexto 2"/>
          <p:cNvSpPr txBox="1"/>
          <p:nvPr/>
        </p:nvSpPr>
        <p:spPr>
          <a:xfrm>
            <a:off x="1445342" y="1057080"/>
            <a:ext cx="10913807" cy="1323439"/>
          </a:xfrm>
          <a:prstGeom prst="rect">
            <a:avLst/>
          </a:prstGeom>
          <a:noFill/>
        </p:spPr>
        <p:txBody>
          <a:bodyPr wrap="square" rtlCol="0">
            <a:spAutoFit/>
          </a:bodyPr>
          <a:lstStyle/>
          <a:p>
            <a:r>
              <a:rPr lang="es-ES" sz="4000" b="1" dirty="0">
                <a:latin typeface="Garamond" panose="02020404030301010803" pitchFamily="18" charset="0"/>
                <a:cs typeface="Arial" panose="020B0604020202020204" pitchFamily="34" charset="0"/>
              </a:rPr>
              <a:t>elemento fundamental en la organización de cualquier centro educacional</a:t>
            </a:r>
          </a:p>
        </p:txBody>
      </p:sp>
      <p:sp>
        <p:nvSpPr>
          <p:cNvPr id="6" name="CuadroTexto 5"/>
          <p:cNvSpPr txBox="1"/>
          <p:nvPr/>
        </p:nvSpPr>
        <p:spPr>
          <a:xfrm>
            <a:off x="3082412" y="2618835"/>
            <a:ext cx="6478440" cy="1323439"/>
          </a:xfrm>
          <a:prstGeom prst="rect">
            <a:avLst/>
          </a:prstGeom>
          <a:noFill/>
        </p:spPr>
        <p:txBody>
          <a:bodyPr wrap="none" rtlCol="0">
            <a:spAutoFit/>
          </a:bodyPr>
          <a:lstStyle/>
          <a:p>
            <a:r>
              <a:rPr lang="es-ES" sz="4000" b="1" dirty="0" smtClean="0">
                <a:latin typeface="Garamond" panose="02020404030301010803" pitchFamily="18" charset="0"/>
                <a:cs typeface="Arial" panose="020B0604020202020204" pitchFamily="34" charset="0"/>
              </a:rPr>
              <a:t>elemento </a:t>
            </a:r>
            <a:r>
              <a:rPr lang="es-ES" sz="4000" b="1" dirty="0">
                <a:latin typeface="Garamond" panose="02020404030301010803" pitchFamily="18" charset="0"/>
                <a:cs typeface="Arial" panose="020B0604020202020204" pitchFamily="34" charset="0"/>
              </a:rPr>
              <a:t>organizativo de las </a:t>
            </a:r>
            <a:endParaRPr lang="es-ES" sz="4000" b="1" dirty="0" smtClean="0">
              <a:latin typeface="Garamond" panose="02020404030301010803" pitchFamily="18" charset="0"/>
              <a:cs typeface="Arial" panose="020B0604020202020204" pitchFamily="34" charset="0"/>
            </a:endParaRPr>
          </a:p>
          <a:p>
            <a:r>
              <a:rPr lang="es-ES" sz="4000" b="1" dirty="0" smtClean="0">
                <a:latin typeface="Garamond" panose="02020404030301010803" pitchFamily="18" charset="0"/>
                <a:cs typeface="Arial" panose="020B0604020202020204" pitchFamily="34" charset="0"/>
              </a:rPr>
              <a:t>actividades </a:t>
            </a:r>
            <a:r>
              <a:rPr lang="es-ES" sz="4000" b="1" dirty="0">
                <a:latin typeface="Garamond" panose="02020404030301010803" pitchFamily="18" charset="0"/>
                <a:cs typeface="Arial" panose="020B0604020202020204" pitchFamily="34" charset="0"/>
              </a:rPr>
              <a:t>docentes</a:t>
            </a:r>
          </a:p>
        </p:txBody>
      </p:sp>
      <p:cxnSp>
        <p:nvCxnSpPr>
          <p:cNvPr id="11" name="Conector angular 10"/>
          <p:cNvCxnSpPr/>
          <p:nvPr/>
        </p:nvCxnSpPr>
        <p:spPr>
          <a:xfrm>
            <a:off x="206477" y="818764"/>
            <a:ext cx="1032388" cy="862552"/>
          </a:xfrm>
          <a:prstGeom prst="bentConnector3">
            <a:avLst>
              <a:gd name="adj1" fmla="val 50000"/>
            </a:avLst>
          </a:prstGeom>
          <a:ln w="57150">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p:cNvCxnSpPr/>
          <p:nvPr/>
        </p:nvCxnSpPr>
        <p:spPr>
          <a:xfrm>
            <a:off x="5058697" y="2380519"/>
            <a:ext cx="0" cy="37742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7" name="CuadroTexto 16"/>
          <p:cNvSpPr txBox="1"/>
          <p:nvPr/>
        </p:nvSpPr>
        <p:spPr>
          <a:xfrm>
            <a:off x="3082412" y="5900109"/>
            <a:ext cx="45719" cy="369332"/>
          </a:xfrm>
          <a:prstGeom prst="rect">
            <a:avLst/>
          </a:prstGeom>
          <a:noFill/>
        </p:spPr>
        <p:txBody>
          <a:bodyPr wrap="square" rtlCol="0">
            <a:spAutoFit/>
          </a:bodyPr>
          <a:lstStyle/>
          <a:p>
            <a:endParaRPr lang="es-ES" dirty="0"/>
          </a:p>
        </p:txBody>
      </p:sp>
      <p:cxnSp>
        <p:nvCxnSpPr>
          <p:cNvPr id="20" name="Conector angular 19"/>
          <p:cNvCxnSpPr/>
          <p:nvPr/>
        </p:nvCxnSpPr>
        <p:spPr>
          <a:xfrm rot="5400000">
            <a:off x="1478185" y="3961320"/>
            <a:ext cx="1654477" cy="433101"/>
          </a:xfrm>
          <a:prstGeom prst="bentConnector4">
            <a:avLst>
              <a:gd name="adj1" fmla="val 30002"/>
              <a:gd name="adj2" fmla="val 152782"/>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Conector recto 21"/>
          <p:cNvCxnSpPr/>
          <p:nvPr/>
        </p:nvCxnSpPr>
        <p:spPr>
          <a:xfrm>
            <a:off x="2521975" y="3346177"/>
            <a:ext cx="560437" cy="1"/>
          </a:xfrm>
          <a:prstGeom prst="line">
            <a:avLst/>
          </a:prstGeom>
          <a:ln w="57150">
            <a:tailEnd type="triangle"/>
          </a:ln>
        </p:spPr>
        <p:style>
          <a:lnRef idx="3">
            <a:schemeClr val="dk1"/>
          </a:lnRef>
          <a:fillRef idx="0">
            <a:schemeClr val="dk1"/>
          </a:fillRef>
          <a:effectRef idx="2">
            <a:schemeClr val="dk1"/>
          </a:effectRef>
          <a:fontRef idx="minor">
            <a:schemeClr val="tx1"/>
          </a:fontRef>
        </p:style>
      </p:cxnSp>
      <p:sp>
        <p:nvSpPr>
          <p:cNvPr id="23" name="Rectángulo 22"/>
          <p:cNvSpPr/>
          <p:nvPr/>
        </p:nvSpPr>
        <p:spPr>
          <a:xfrm>
            <a:off x="2580967" y="5623648"/>
            <a:ext cx="3337372" cy="1200329"/>
          </a:xfrm>
          <a:prstGeom prst="rect">
            <a:avLst/>
          </a:prstGeom>
        </p:spPr>
        <p:txBody>
          <a:bodyPr wrap="square">
            <a:spAutoFit/>
          </a:bodyPr>
          <a:lstStyle/>
          <a:p>
            <a:r>
              <a:rPr lang="es-ES" sz="3600" b="1" dirty="0">
                <a:latin typeface="Garamond" panose="02020404030301010803" pitchFamily="18" charset="0"/>
                <a:cs typeface="Arial" panose="020B0604020202020204" pitchFamily="34" charset="0"/>
              </a:rPr>
              <a:t>recursos humanos</a:t>
            </a:r>
          </a:p>
        </p:txBody>
      </p:sp>
      <p:sp>
        <p:nvSpPr>
          <p:cNvPr id="24" name="Rectángulo 23"/>
          <p:cNvSpPr/>
          <p:nvPr/>
        </p:nvSpPr>
        <p:spPr>
          <a:xfrm>
            <a:off x="6261106" y="5779024"/>
            <a:ext cx="2194832" cy="646331"/>
          </a:xfrm>
          <a:prstGeom prst="rect">
            <a:avLst/>
          </a:prstGeom>
        </p:spPr>
        <p:txBody>
          <a:bodyPr wrap="none">
            <a:spAutoFit/>
          </a:bodyPr>
          <a:lstStyle/>
          <a:p>
            <a:r>
              <a:rPr lang="es-ES" sz="3600" b="1" dirty="0" smtClean="0">
                <a:latin typeface="Garamond" panose="02020404030301010803" pitchFamily="18" charset="0"/>
                <a:cs typeface="Arial" panose="020B0604020202020204" pitchFamily="34" charset="0"/>
              </a:rPr>
              <a:t>materiales</a:t>
            </a:r>
            <a:endParaRPr lang="es-ES" sz="3600" b="1" dirty="0">
              <a:latin typeface="Garamond" panose="02020404030301010803" pitchFamily="18" charset="0"/>
              <a:cs typeface="Arial" panose="020B0604020202020204" pitchFamily="34" charset="0"/>
            </a:endParaRPr>
          </a:p>
        </p:txBody>
      </p:sp>
      <p:cxnSp>
        <p:nvCxnSpPr>
          <p:cNvPr id="61" name="Conector recto 60"/>
          <p:cNvCxnSpPr/>
          <p:nvPr/>
        </p:nvCxnSpPr>
        <p:spPr>
          <a:xfrm>
            <a:off x="5279923" y="5549713"/>
            <a:ext cx="0" cy="719728"/>
          </a:xfrm>
          <a:prstGeom prst="line">
            <a:avLst/>
          </a:prstGeom>
          <a:ln w="38100"/>
        </p:spPr>
        <p:style>
          <a:lnRef idx="3">
            <a:schemeClr val="dk1"/>
          </a:lnRef>
          <a:fillRef idx="0">
            <a:schemeClr val="dk1"/>
          </a:fillRef>
          <a:effectRef idx="2">
            <a:schemeClr val="dk1"/>
          </a:effectRef>
          <a:fontRef idx="minor">
            <a:schemeClr val="tx1"/>
          </a:fontRef>
        </p:style>
      </p:cxnSp>
      <p:cxnSp>
        <p:nvCxnSpPr>
          <p:cNvPr id="63" name="Conector recto de flecha 62"/>
          <p:cNvCxnSpPr/>
          <p:nvPr/>
        </p:nvCxnSpPr>
        <p:spPr>
          <a:xfrm>
            <a:off x="4568314" y="6246228"/>
            <a:ext cx="1423218" cy="11607"/>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06221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Marcador de número de diapositiva 1"/>
          <p:cNvSpPr>
            <a:spLocks noGrp="1"/>
          </p:cNvSpPr>
          <p:nvPr>
            <p:ph type="sldNum" sz="quarter" idx="12"/>
          </p:nvPr>
        </p:nvSpPr>
        <p:spPr/>
        <p:txBody>
          <a:bodyPr/>
          <a:lstStyle/>
          <a:p>
            <a:fld id="{58E0FE9A-57EB-4AED-89AA-21B40A82A3B3}" type="slidenum">
              <a:rPr lang="es-ES" smtClean="0"/>
              <a:pPr/>
              <a:t>2</a:t>
            </a:fld>
            <a:endParaRPr lang="es-ES" dirty="0"/>
          </a:p>
        </p:txBody>
      </p:sp>
    </p:spTree>
    <p:extLst>
      <p:ext uri="{BB962C8B-B14F-4D97-AF65-F5344CB8AC3E}">
        <p14:creationId xmlns:p14="http://schemas.microsoft.com/office/powerpoint/2010/main" val="3594208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20</a:t>
            </a:fld>
            <a:endParaRPr lang="es-ES"/>
          </a:p>
        </p:txBody>
      </p:sp>
      <p:sp>
        <p:nvSpPr>
          <p:cNvPr id="3" name="Rectángulo 2"/>
          <p:cNvSpPr/>
          <p:nvPr/>
        </p:nvSpPr>
        <p:spPr>
          <a:xfrm>
            <a:off x="0" y="351107"/>
            <a:ext cx="12192000" cy="5909310"/>
          </a:xfrm>
          <a:prstGeom prst="rect">
            <a:avLst/>
          </a:prstGeom>
        </p:spPr>
        <p:txBody>
          <a:bodyPr wrap="square">
            <a:spAutoFit/>
          </a:bodyPr>
          <a:lstStyle/>
          <a:p>
            <a:pPr algn="ctr"/>
            <a:r>
              <a:rPr lang="es-ES" sz="5400" b="1" i="1" u="sng" dirty="0" err="1" smtClean="0">
                <a:latin typeface="Garamond" panose="02020404030301010803" pitchFamily="18" charset="0"/>
                <a:cs typeface="Arial" panose="020B0604020202020204" pitchFamily="34" charset="0"/>
              </a:rPr>
              <a:t>Timetabling</a:t>
            </a:r>
            <a:r>
              <a:rPr lang="es-ES" sz="5400" b="1" dirty="0">
                <a:latin typeface="Garamond" panose="02020404030301010803" pitchFamily="18" charset="0"/>
                <a:cs typeface="Arial" panose="020B0604020202020204" pitchFamily="34" charset="0"/>
              </a:rPr>
              <a:t>, se define como: “la </a:t>
            </a:r>
            <a:r>
              <a:rPr lang="es-ES" sz="5400" b="1" dirty="0">
                <a:solidFill>
                  <a:srgbClr val="FF0000"/>
                </a:solidFill>
                <a:latin typeface="Garamond" panose="02020404030301010803" pitchFamily="18" charset="0"/>
                <a:cs typeface="Arial" panose="020B0604020202020204" pitchFamily="34" charset="0"/>
                <a:hlinkClick r:id="rId3" action="ppaction://hlinksldjump"/>
              </a:rPr>
              <a:t>asignación</a:t>
            </a:r>
            <a:r>
              <a:rPr lang="es-ES" sz="5400" b="1" dirty="0">
                <a:latin typeface="Garamond" panose="02020404030301010803" pitchFamily="18" charset="0"/>
                <a:cs typeface="Arial" panose="020B0604020202020204" pitchFamily="34" charset="0"/>
              </a:rPr>
              <a:t>, sujeta a </a:t>
            </a:r>
            <a:r>
              <a:rPr lang="es-ES" sz="5400" b="1" dirty="0">
                <a:solidFill>
                  <a:srgbClr val="FF0000"/>
                </a:solidFill>
                <a:latin typeface="Garamond" panose="02020404030301010803" pitchFamily="18" charset="0"/>
                <a:cs typeface="Arial" panose="020B0604020202020204" pitchFamily="34" charset="0"/>
                <a:hlinkClick r:id="rId4" action="ppaction://hlinksldjump"/>
              </a:rPr>
              <a:t>restricciones</a:t>
            </a:r>
            <a:r>
              <a:rPr lang="es-ES" sz="5400" b="1" dirty="0">
                <a:latin typeface="Garamond" panose="02020404030301010803" pitchFamily="18" charset="0"/>
                <a:cs typeface="Arial" panose="020B0604020202020204" pitchFamily="34" charset="0"/>
              </a:rPr>
              <a:t>, de un </a:t>
            </a:r>
            <a:r>
              <a:rPr lang="es-ES" sz="5400" b="1" dirty="0">
                <a:solidFill>
                  <a:srgbClr val="FF0000"/>
                </a:solidFill>
                <a:latin typeface="Garamond" panose="02020404030301010803" pitchFamily="18" charset="0"/>
                <a:cs typeface="Arial" panose="020B0604020202020204" pitchFamily="34" charset="0"/>
              </a:rPr>
              <a:t>grupo de recursos </a:t>
            </a:r>
            <a:r>
              <a:rPr lang="es-ES" sz="5400" b="1" dirty="0">
                <a:latin typeface="Garamond" panose="02020404030301010803" pitchFamily="18" charset="0"/>
                <a:cs typeface="Arial" panose="020B0604020202020204" pitchFamily="34" charset="0"/>
              </a:rPr>
              <a:t>a </a:t>
            </a:r>
            <a:r>
              <a:rPr lang="es-ES" sz="5400" b="1" dirty="0">
                <a:solidFill>
                  <a:srgbClr val="FF0000"/>
                </a:solidFill>
                <a:latin typeface="Garamond" panose="02020404030301010803" pitchFamily="18" charset="0"/>
                <a:cs typeface="Arial" panose="020B0604020202020204" pitchFamily="34" charset="0"/>
              </a:rPr>
              <a:t>objetos</a:t>
            </a:r>
            <a:r>
              <a:rPr lang="es-ES" sz="5400" b="1" dirty="0">
                <a:latin typeface="Garamond" panose="02020404030301010803" pitchFamily="18" charset="0"/>
                <a:cs typeface="Arial" panose="020B0604020202020204" pitchFamily="34" charset="0"/>
              </a:rPr>
              <a:t> ubicados en </a:t>
            </a:r>
            <a:r>
              <a:rPr lang="es-ES" sz="5400" b="1" dirty="0">
                <a:solidFill>
                  <a:srgbClr val="FF0000"/>
                </a:solidFill>
                <a:latin typeface="Garamond" panose="02020404030301010803" pitchFamily="18" charset="0"/>
                <a:cs typeface="Arial" panose="020B0604020202020204" pitchFamily="34" charset="0"/>
              </a:rPr>
              <a:t>tiempo y espacio</a:t>
            </a:r>
            <a:r>
              <a:rPr lang="es-ES" sz="5400" b="1" dirty="0">
                <a:latin typeface="Garamond" panose="02020404030301010803" pitchFamily="18" charset="0"/>
                <a:cs typeface="Arial" panose="020B0604020202020204" pitchFamily="34" charset="0"/>
              </a:rPr>
              <a:t>, de tal manera que se </a:t>
            </a:r>
            <a:r>
              <a:rPr lang="es-ES" sz="5400" b="1" dirty="0">
                <a:solidFill>
                  <a:srgbClr val="FF0000"/>
                </a:solidFill>
                <a:latin typeface="Garamond" panose="02020404030301010803" pitchFamily="18" charset="0"/>
                <a:cs typeface="Arial" panose="020B0604020202020204" pitchFamily="34" charset="0"/>
              </a:rPr>
              <a:t>satisfagan</a:t>
            </a:r>
            <a:r>
              <a:rPr lang="es-ES" sz="5400" b="1" dirty="0">
                <a:latin typeface="Garamond" panose="02020404030301010803" pitchFamily="18" charset="0"/>
                <a:cs typeface="Arial" panose="020B0604020202020204" pitchFamily="34" charset="0"/>
              </a:rPr>
              <a:t> un conjunto de</a:t>
            </a:r>
            <a:r>
              <a:rPr lang="es-ES" sz="5400" b="1" dirty="0">
                <a:solidFill>
                  <a:srgbClr val="FF0000"/>
                </a:solidFill>
                <a:latin typeface="Garamond" panose="02020404030301010803" pitchFamily="18" charset="0"/>
                <a:cs typeface="Arial" panose="020B0604020202020204" pitchFamily="34" charset="0"/>
              </a:rPr>
              <a:t> objetivos deseados</a:t>
            </a:r>
            <a:r>
              <a:rPr lang="es-ES" sz="5400" b="1" dirty="0" smtClean="0">
                <a:latin typeface="Garamond" panose="02020404030301010803" pitchFamily="18" charset="0"/>
                <a:cs typeface="Arial" panose="020B0604020202020204" pitchFamily="34" charset="0"/>
              </a:rPr>
              <a:t>”</a:t>
            </a:r>
            <a:r>
              <a:rPr lang="es-ES" sz="5400" dirty="0" smtClean="0"/>
              <a:t>. </a:t>
            </a:r>
            <a:r>
              <a:rPr lang="es-ES" sz="5400" baseline="30000" dirty="0" smtClean="0">
                <a:solidFill>
                  <a:schemeClr val="bg1">
                    <a:lumMod val="85000"/>
                  </a:schemeClr>
                </a:solidFill>
              </a:rPr>
              <a:t>1</a:t>
            </a:r>
          </a:p>
          <a:p>
            <a:endParaRPr lang="es-ES" sz="1200" b="1" baseline="30000" dirty="0">
              <a:solidFill>
                <a:schemeClr val="bg1">
                  <a:lumMod val="85000"/>
                </a:schemeClr>
              </a:solidFill>
              <a:latin typeface="Garamond" panose="02020404030301010803" pitchFamily="18" charset="0"/>
              <a:cs typeface="Arial" panose="020B0604020202020204" pitchFamily="34" charset="0"/>
            </a:endParaRPr>
          </a:p>
          <a:p>
            <a:endParaRPr lang="es-ES" sz="1200" b="1" baseline="30000" dirty="0" smtClean="0">
              <a:solidFill>
                <a:schemeClr val="bg1">
                  <a:lumMod val="85000"/>
                </a:schemeClr>
              </a:solidFill>
              <a:latin typeface="Garamond" panose="02020404030301010803" pitchFamily="18" charset="0"/>
              <a:cs typeface="Arial" panose="020B0604020202020204" pitchFamily="34" charset="0"/>
            </a:endParaRPr>
          </a:p>
          <a:p>
            <a:endParaRPr lang="es-ES" sz="1200" b="1" baseline="30000" dirty="0">
              <a:solidFill>
                <a:schemeClr val="bg1">
                  <a:lumMod val="85000"/>
                </a:schemeClr>
              </a:solidFill>
              <a:latin typeface="Garamond" panose="02020404030301010803" pitchFamily="18" charset="0"/>
              <a:cs typeface="Arial" panose="020B0604020202020204" pitchFamily="34" charset="0"/>
            </a:endParaRPr>
          </a:p>
          <a:p>
            <a:endParaRPr lang="es-ES" sz="1200" b="1" dirty="0" smtClean="0">
              <a:latin typeface="Garamond" panose="02020404030301010803" pitchFamily="18" charset="0"/>
              <a:cs typeface="Arial" panose="020B0604020202020204" pitchFamily="34" charset="0"/>
            </a:endParaRPr>
          </a:p>
          <a:p>
            <a:pPr marL="342900" indent="-342900">
              <a:buAutoNum type="arabicPlain"/>
            </a:pPr>
            <a:r>
              <a:rPr lang="en-US" b="1" dirty="0" smtClean="0">
                <a:latin typeface="Garamond" panose="02020404030301010803" pitchFamily="18" charset="0"/>
                <a:cs typeface="Arial" panose="020B0604020202020204" pitchFamily="34" charset="0"/>
              </a:rPr>
              <a:t>Wren</a:t>
            </a:r>
            <a:r>
              <a:rPr lang="en-US" b="1" dirty="0">
                <a:latin typeface="Garamond" panose="02020404030301010803" pitchFamily="18" charset="0"/>
                <a:cs typeface="Arial" panose="020B0604020202020204" pitchFamily="34" charset="0"/>
              </a:rPr>
              <a:t>, C., 1996. Reply to subsidies, </a:t>
            </a:r>
            <a:r>
              <a:rPr lang="en-US" b="1" dirty="0" err="1">
                <a:latin typeface="Garamond" panose="02020404030301010803" pitchFamily="18" charset="0"/>
                <a:cs typeface="Arial" panose="020B0604020202020204" pitchFamily="34" charset="0"/>
              </a:rPr>
              <a:t>additionality</a:t>
            </a:r>
            <a:r>
              <a:rPr lang="en-US" b="1" dirty="0">
                <a:latin typeface="Garamond" panose="02020404030301010803" pitchFamily="18" charset="0"/>
                <a:cs typeface="Arial" panose="020B0604020202020204" pitchFamily="34" charset="0"/>
              </a:rPr>
              <a:t> and </a:t>
            </a:r>
            <a:r>
              <a:rPr lang="en-US" b="1" dirty="0" smtClean="0">
                <a:latin typeface="Garamond" panose="02020404030301010803" pitchFamily="18" charset="0"/>
                <a:cs typeface="Arial" panose="020B0604020202020204" pitchFamily="34" charset="0"/>
              </a:rPr>
              <a:t>financial </a:t>
            </a:r>
            <a:r>
              <a:rPr lang="en-US" b="1" dirty="0">
                <a:latin typeface="Garamond" panose="02020404030301010803" pitchFamily="18" charset="0"/>
                <a:cs typeface="Arial" panose="020B0604020202020204" pitchFamily="34" charset="0"/>
              </a:rPr>
              <a:t>constraints. </a:t>
            </a:r>
            <a:r>
              <a:rPr lang="en-US" b="1" dirty="0" smtClean="0">
                <a:latin typeface="Garamond" panose="02020404030301010803" pitchFamily="18" charset="0"/>
                <a:cs typeface="Arial" panose="020B0604020202020204" pitchFamily="34" charset="0"/>
              </a:rPr>
              <a:t>Journal of </a:t>
            </a:r>
            <a:r>
              <a:rPr lang="en-US" b="1" dirty="0">
                <a:latin typeface="Garamond" panose="02020404030301010803" pitchFamily="18" charset="0"/>
                <a:cs typeface="Arial" panose="020B0604020202020204" pitchFamily="34" charset="0"/>
              </a:rPr>
              <a:t>Regional Science 36 (3</a:t>
            </a:r>
            <a:r>
              <a:rPr lang="en-US" b="1" dirty="0" smtClean="0">
                <a:latin typeface="Garamond" panose="02020404030301010803" pitchFamily="18" charset="0"/>
                <a:cs typeface="Arial" panose="020B0604020202020204" pitchFamily="34" charset="0"/>
              </a:rPr>
              <a:t>), 501  -508</a:t>
            </a:r>
            <a:r>
              <a:rPr lang="en-US" b="1" dirty="0">
                <a:latin typeface="Garamond" panose="02020404030301010803" pitchFamily="18" charset="0"/>
                <a:cs typeface="Arial" panose="020B0604020202020204" pitchFamily="34" charset="0"/>
              </a:rPr>
              <a:t>.</a:t>
            </a:r>
            <a:endParaRPr lang="es-ES" b="1"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3777218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16282" t="25666" r="77497" b="64088"/>
          <a:stretch/>
        </p:blipFill>
        <p:spPr>
          <a:xfrm>
            <a:off x="848579" y="727755"/>
            <a:ext cx="826983" cy="765724"/>
          </a:xfrm>
          <a:prstGeom prst="rect">
            <a:avLst/>
          </a:prstGeom>
        </p:spPr>
      </p:pic>
      <p:sp>
        <p:nvSpPr>
          <p:cNvPr id="4" name="Marcador de número de diapositiva 3"/>
          <p:cNvSpPr>
            <a:spLocks noGrp="1"/>
          </p:cNvSpPr>
          <p:nvPr>
            <p:ph type="sldNum" sz="quarter" idx="12"/>
          </p:nvPr>
        </p:nvSpPr>
        <p:spPr/>
        <p:txBody>
          <a:bodyPr/>
          <a:lstStyle/>
          <a:p>
            <a:fld id="{58E0FE9A-57EB-4AED-89AA-21B40A82A3B3}" type="slidenum">
              <a:rPr lang="es-ES" smtClean="0"/>
              <a:t>21</a:t>
            </a:fld>
            <a:endParaRPr lang="es-ES"/>
          </a:p>
        </p:txBody>
      </p:sp>
      <p:pic>
        <p:nvPicPr>
          <p:cNvPr id="5" name="Imagen 4"/>
          <p:cNvPicPr>
            <a:picLocks noChangeAspect="1"/>
          </p:cNvPicPr>
          <p:nvPr/>
        </p:nvPicPr>
        <p:blipFill rotWithShape="1">
          <a:blip r:embed="rId4"/>
          <a:srcRect l="64881" t="60081" r="31721" b="36298"/>
          <a:stretch/>
        </p:blipFill>
        <p:spPr>
          <a:xfrm>
            <a:off x="-10434" y="1288189"/>
            <a:ext cx="874189" cy="560862"/>
          </a:xfrm>
          <a:prstGeom prst="rect">
            <a:avLst/>
          </a:prstGeom>
        </p:spPr>
      </p:pic>
      <p:pic>
        <p:nvPicPr>
          <p:cNvPr id="19" name="Imagen 18"/>
          <p:cNvPicPr>
            <a:picLocks noChangeAspect="1"/>
          </p:cNvPicPr>
          <p:nvPr/>
        </p:nvPicPr>
        <p:blipFill rotWithShape="1">
          <a:blip r:embed="rId5"/>
          <a:srcRect l="58614" t="45377" r="37878" b="48904"/>
          <a:stretch/>
        </p:blipFill>
        <p:spPr>
          <a:xfrm>
            <a:off x="209509" y="122862"/>
            <a:ext cx="866968" cy="794676"/>
          </a:xfrm>
          <a:prstGeom prst="rect">
            <a:avLst/>
          </a:prstGeom>
        </p:spPr>
      </p:pic>
      <p:sp>
        <p:nvSpPr>
          <p:cNvPr id="20" name="CuadroTexto 19"/>
          <p:cNvSpPr txBox="1"/>
          <p:nvPr/>
        </p:nvSpPr>
        <p:spPr>
          <a:xfrm>
            <a:off x="2811780" y="457200"/>
            <a:ext cx="631904" cy="6186309"/>
          </a:xfrm>
          <a:prstGeom prst="rect">
            <a:avLst/>
          </a:prstGeom>
          <a:noFill/>
        </p:spPr>
        <p:txBody>
          <a:bodyPr wrap="none" rtlCol="0">
            <a:spAutoFit/>
          </a:bodyPr>
          <a:lstStyle/>
          <a:p>
            <a:r>
              <a:rPr lang="es-US" sz="4400" b="1" dirty="0" smtClean="0">
                <a:latin typeface="Garamond" panose="02020404030301010803" pitchFamily="18" charset="0"/>
              </a:rPr>
              <a:t>R</a:t>
            </a:r>
          </a:p>
          <a:p>
            <a:r>
              <a:rPr lang="es-US" sz="4400" b="1" dirty="0" smtClean="0">
                <a:latin typeface="Garamond" panose="02020404030301010803" pitchFamily="18" charset="0"/>
              </a:rPr>
              <a:t>E</a:t>
            </a:r>
          </a:p>
          <a:p>
            <a:r>
              <a:rPr lang="es-US" sz="4400" b="1" dirty="0" smtClean="0">
                <a:latin typeface="Garamond" panose="02020404030301010803" pitchFamily="18" charset="0"/>
              </a:rPr>
              <a:t>C</a:t>
            </a:r>
          </a:p>
          <a:p>
            <a:r>
              <a:rPr lang="es-US" sz="4400" b="1" dirty="0" smtClean="0">
                <a:latin typeface="Garamond" panose="02020404030301010803" pitchFamily="18" charset="0"/>
              </a:rPr>
              <a:t>U</a:t>
            </a:r>
          </a:p>
          <a:p>
            <a:r>
              <a:rPr lang="es-US" sz="4400" b="1" dirty="0" smtClean="0">
                <a:latin typeface="Garamond" panose="02020404030301010803" pitchFamily="18" charset="0"/>
              </a:rPr>
              <a:t>R</a:t>
            </a:r>
          </a:p>
          <a:p>
            <a:r>
              <a:rPr lang="es-US" sz="4400" b="1" dirty="0" smtClean="0">
                <a:latin typeface="Garamond" panose="02020404030301010803" pitchFamily="18" charset="0"/>
              </a:rPr>
              <a:t>S</a:t>
            </a:r>
          </a:p>
          <a:p>
            <a:r>
              <a:rPr lang="es-US" sz="4400" b="1" dirty="0" smtClean="0">
                <a:latin typeface="Garamond" panose="02020404030301010803" pitchFamily="18" charset="0"/>
              </a:rPr>
              <a:t>O</a:t>
            </a:r>
          </a:p>
          <a:p>
            <a:r>
              <a:rPr lang="es-US" sz="4400" b="1" dirty="0" smtClean="0">
                <a:latin typeface="Garamond" panose="02020404030301010803" pitchFamily="18" charset="0"/>
              </a:rPr>
              <a:t>S</a:t>
            </a:r>
          </a:p>
          <a:p>
            <a:endParaRPr lang="en-US" sz="4400" b="1" dirty="0">
              <a:latin typeface="Garamond" panose="02020404030301010803" pitchFamily="18" charset="0"/>
            </a:endParaRPr>
          </a:p>
        </p:txBody>
      </p:sp>
    </p:spTree>
    <p:extLst>
      <p:ext uri="{BB962C8B-B14F-4D97-AF65-F5344CB8AC3E}">
        <p14:creationId xmlns:p14="http://schemas.microsoft.com/office/powerpoint/2010/main" val="7320978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16282" t="25666" r="77497" b="64088"/>
          <a:stretch/>
        </p:blipFill>
        <p:spPr>
          <a:xfrm>
            <a:off x="848579" y="727755"/>
            <a:ext cx="826983" cy="765724"/>
          </a:xfrm>
          <a:prstGeom prst="rect">
            <a:avLst/>
          </a:prstGeom>
        </p:spPr>
      </p:pic>
      <p:sp>
        <p:nvSpPr>
          <p:cNvPr id="4" name="Marcador de número de diapositiva 3"/>
          <p:cNvSpPr>
            <a:spLocks noGrp="1"/>
          </p:cNvSpPr>
          <p:nvPr>
            <p:ph type="sldNum" sz="quarter" idx="12"/>
          </p:nvPr>
        </p:nvSpPr>
        <p:spPr/>
        <p:txBody>
          <a:bodyPr/>
          <a:lstStyle/>
          <a:p>
            <a:fld id="{58E0FE9A-57EB-4AED-89AA-21B40A82A3B3}" type="slidenum">
              <a:rPr lang="es-ES" smtClean="0"/>
              <a:t>22</a:t>
            </a:fld>
            <a:endParaRPr lang="es-ES"/>
          </a:p>
        </p:txBody>
      </p:sp>
      <p:pic>
        <p:nvPicPr>
          <p:cNvPr id="5" name="Imagen 4"/>
          <p:cNvPicPr>
            <a:picLocks noChangeAspect="1"/>
          </p:cNvPicPr>
          <p:nvPr/>
        </p:nvPicPr>
        <p:blipFill rotWithShape="1">
          <a:blip r:embed="rId4"/>
          <a:srcRect l="64881" t="60081" r="31721" b="36298"/>
          <a:stretch/>
        </p:blipFill>
        <p:spPr>
          <a:xfrm>
            <a:off x="-10434" y="1288189"/>
            <a:ext cx="874189" cy="560862"/>
          </a:xfrm>
          <a:prstGeom prst="rect">
            <a:avLst/>
          </a:prstGeom>
        </p:spPr>
      </p:pic>
      <p:pic>
        <p:nvPicPr>
          <p:cNvPr id="9" name="Imagen 8"/>
          <p:cNvPicPr>
            <a:picLocks noChangeAspect="1"/>
          </p:cNvPicPr>
          <p:nvPr/>
        </p:nvPicPr>
        <p:blipFill rotWithShape="1">
          <a:blip r:embed="rId5"/>
          <a:srcRect l="33102" t="45748" r="62405" b="45851"/>
          <a:stretch/>
        </p:blipFill>
        <p:spPr>
          <a:xfrm>
            <a:off x="279139" y="3894254"/>
            <a:ext cx="584616" cy="614597"/>
          </a:xfrm>
          <a:prstGeom prst="rect">
            <a:avLst/>
          </a:prstGeom>
        </p:spPr>
      </p:pic>
      <p:pic>
        <p:nvPicPr>
          <p:cNvPr id="12" name="Imagen 11"/>
          <p:cNvPicPr>
            <a:picLocks noChangeAspect="1"/>
          </p:cNvPicPr>
          <p:nvPr/>
        </p:nvPicPr>
        <p:blipFill rotWithShape="1">
          <a:blip r:embed="rId5"/>
          <a:srcRect l="33102" t="45748" r="62405" b="45851"/>
          <a:stretch/>
        </p:blipFill>
        <p:spPr>
          <a:xfrm>
            <a:off x="991900" y="4004462"/>
            <a:ext cx="584616" cy="614597"/>
          </a:xfrm>
          <a:prstGeom prst="rect">
            <a:avLst/>
          </a:prstGeom>
        </p:spPr>
      </p:pic>
      <p:pic>
        <p:nvPicPr>
          <p:cNvPr id="13" name="Imagen 12"/>
          <p:cNvPicPr>
            <a:picLocks noChangeAspect="1"/>
          </p:cNvPicPr>
          <p:nvPr/>
        </p:nvPicPr>
        <p:blipFill rotWithShape="1">
          <a:blip r:embed="rId5"/>
          <a:srcRect l="33102" t="45748" r="62405" b="45851"/>
          <a:stretch/>
        </p:blipFill>
        <p:spPr>
          <a:xfrm>
            <a:off x="2056804" y="3457302"/>
            <a:ext cx="584616" cy="614597"/>
          </a:xfrm>
          <a:prstGeom prst="rect">
            <a:avLst/>
          </a:prstGeom>
        </p:spPr>
      </p:pic>
      <p:pic>
        <p:nvPicPr>
          <p:cNvPr id="14" name="Imagen 13"/>
          <p:cNvPicPr>
            <a:picLocks noChangeAspect="1"/>
          </p:cNvPicPr>
          <p:nvPr/>
        </p:nvPicPr>
        <p:blipFill rotWithShape="1">
          <a:blip r:embed="rId5"/>
          <a:srcRect l="33102" t="45748" r="62405" b="45851"/>
          <a:stretch/>
        </p:blipFill>
        <p:spPr>
          <a:xfrm>
            <a:off x="1315910" y="3532917"/>
            <a:ext cx="584616" cy="614597"/>
          </a:xfrm>
          <a:prstGeom prst="rect">
            <a:avLst/>
          </a:prstGeom>
        </p:spPr>
      </p:pic>
      <p:pic>
        <p:nvPicPr>
          <p:cNvPr id="15" name="Imagen 14"/>
          <p:cNvPicPr>
            <a:picLocks noChangeAspect="1"/>
          </p:cNvPicPr>
          <p:nvPr/>
        </p:nvPicPr>
        <p:blipFill rotWithShape="1">
          <a:blip r:embed="rId5"/>
          <a:srcRect l="33102" t="45748" r="62405" b="45851"/>
          <a:stretch/>
        </p:blipFill>
        <p:spPr>
          <a:xfrm>
            <a:off x="1437473" y="2861875"/>
            <a:ext cx="584616" cy="614597"/>
          </a:xfrm>
          <a:prstGeom prst="rect">
            <a:avLst/>
          </a:prstGeom>
        </p:spPr>
      </p:pic>
      <p:pic>
        <p:nvPicPr>
          <p:cNvPr id="16" name="Imagen 15"/>
          <p:cNvPicPr>
            <a:picLocks noChangeAspect="1"/>
          </p:cNvPicPr>
          <p:nvPr/>
        </p:nvPicPr>
        <p:blipFill rotWithShape="1">
          <a:blip r:embed="rId5"/>
          <a:srcRect l="33102" t="45748" r="62405" b="45851"/>
          <a:stretch/>
        </p:blipFill>
        <p:spPr>
          <a:xfrm>
            <a:off x="1938431" y="2400928"/>
            <a:ext cx="584616" cy="614597"/>
          </a:xfrm>
          <a:prstGeom prst="rect">
            <a:avLst/>
          </a:prstGeom>
        </p:spPr>
      </p:pic>
      <p:pic>
        <p:nvPicPr>
          <p:cNvPr id="19" name="Imagen 18"/>
          <p:cNvPicPr>
            <a:picLocks noChangeAspect="1"/>
          </p:cNvPicPr>
          <p:nvPr/>
        </p:nvPicPr>
        <p:blipFill rotWithShape="1">
          <a:blip r:embed="rId6"/>
          <a:srcRect l="58614" t="45377" r="37878" b="48904"/>
          <a:stretch/>
        </p:blipFill>
        <p:spPr>
          <a:xfrm>
            <a:off x="209509" y="122862"/>
            <a:ext cx="866968" cy="794676"/>
          </a:xfrm>
          <a:prstGeom prst="rect">
            <a:avLst/>
          </a:prstGeom>
        </p:spPr>
      </p:pic>
      <p:pic>
        <p:nvPicPr>
          <p:cNvPr id="30" name="Imagen 29"/>
          <p:cNvPicPr>
            <a:picLocks noChangeAspect="1"/>
          </p:cNvPicPr>
          <p:nvPr/>
        </p:nvPicPr>
        <p:blipFill rotWithShape="1">
          <a:blip r:embed="rId5"/>
          <a:srcRect l="33102" t="45748" r="62405" b="45851"/>
          <a:stretch/>
        </p:blipFill>
        <p:spPr>
          <a:xfrm>
            <a:off x="105370" y="3153070"/>
            <a:ext cx="584616" cy="614597"/>
          </a:xfrm>
          <a:prstGeom prst="rect">
            <a:avLst/>
          </a:prstGeom>
        </p:spPr>
      </p:pic>
      <p:pic>
        <p:nvPicPr>
          <p:cNvPr id="32" name="Imagen 31"/>
          <p:cNvPicPr>
            <a:picLocks noChangeAspect="1"/>
          </p:cNvPicPr>
          <p:nvPr/>
        </p:nvPicPr>
        <p:blipFill rotWithShape="1">
          <a:blip r:embed="rId5"/>
          <a:srcRect l="33102" t="45748" r="62405" b="45851"/>
          <a:stretch/>
        </p:blipFill>
        <p:spPr>
          <a:xfrm>
            <a:off x="166175" y="2360901"/>
            <a:ext cx="584616" cy="614597"/>
          </a:xfrm>
          <a:prstGeom prst="rect">
            <a:avLst/>
          </a:prstGeom>
        </p:spPr>
      </p:pic>
      <p:pic>
        <p:nvPicPr>
          <p:cNvPr id="33" name="Imagen 32"/>
          <p:cNvPicPr>
            <a:picLocks noChangeAspect="1"/>
          </p:cNvPicPr>
          <p:nvPr/>
        </p:nvPicPr>
        <p:blipFill rotWithShape="1">
          <a:blip r:embed="rId5"/>
          <a:srcRect l="33102" t="45748" r="62405" b="45851"/>
          <a:stretch/>
        </p:blipFill>
        <p:spPr>
          <a:xfrm>
            <a:off x="671078" y="3317807"/>
            <a:ext cx="584616" cy="614597"/>
          </a:xfrm>
          <a:prstGeom prst="rect">
            <a:avLst/>
          </a:prstGeom>
        </p:spPr>
      </p:pic>
      <p:pic>
        <p:nvPicPr>
          <p:cNvPr id="35" name="Imagen 34"/>
          <p:cNvPicPr>
            <a:picLocks noChangeAspect="1"/>
          </p:cNvPicPr>
          <p:nvPr/>
        </p:nvPicPr>
        <p:blipFill rotWithShape="1">
          <a:blip r:embed="rId5"/>
          <a:srcRect l="33102" t="45748" r="62405" b="45851"/>
          <a:stretch/>
        </p:blipFill>
        <p:spPr>
          <a:xfrm>
            <a:off x="694309" y="2631152"/>
            <a:ext cx="584616" cy="614597"/>
          </a:xfrm>
          <a:prstGeom prst="rect">
            <a:avLst/>
          </a:prstGeom>
        </p:spPr>
      </p:pic>
      <p:pic>
        <p:nvPicPr>
          <p:cNvPr id="36" name="Imagen 35"/>
          <p:cNvPicPr>
            <a:picLocks noChangeAspect="1"/>
          </p:cNvPicPr>
          <p:nvPr/>
        </p:nvPicPr>
        <p:blipFill rotWithShape="1">
          <a:blip r:embed="rId5"/>
          <a:srcRect l="33102" t="45748" r="62405" b="45851"/>
          <a:stretch/>
        </p:blipFill>
        <p:spPr>
          <a:xfrm>
            <a:off x="731294" y="2107137"/>
            <a:ext cx="584616" cy="614597"/>
          </a:xfrm>
          <a:prstGeom prst="rect">
            <a:avLst/>
          </a:prstGeom>
        </p:spPr>
      </p:pic>
      <p:pic>
        <p:nvPicPr>
          <p:cNvPr id="37" name="Imagen 36"/>
          <p:cNvPicPr>
            <a:picLocks noChangeAspect="1"/>
          </p:cNvPicPr>
          <p:nvPr/>
        </p:nvPicPr>
        <p:blipFill rotWithShape="1">
          <a:blip r:embed="rId5"/>
          <a:srcRect l="33102" t="45748" r="62405" b="45851"/>
          <a:stretch/>
        </p:blipFill>
        <p:spPr>
          <a:xfrm>
            <a:off x="1239931" y="2125558"/>
            <a:ext cx="584616" cy="614597"/>
          </a:xfrm>
          <a:prstGeom prst="rect">
            <a:avLst/>
          </a:prstGeom>
        </p:spPr>
      </p:pic>
      <p:sp>
        <p:nvSpPr>
          <p:cNvPr id="20" name="CuadroTexto 19"/>
          <p:cNvSpPr txBox="1"/>
          <p:nvPr/>
        </p:nvSpPr>
        <p:spPr>
          <a:xfrm>
            <a:off x="2811780" y="457200"/>
            <a:ext cx="631904" cy="6186309"/>
          </a:xfrm>
          <a:prstGeom prst="rect">
            <a:avLst/>
          </a:prstGeom>
          <a:noFill/>
        </p:spPr>
        <p:txBody>
          <a:bodyPr wrap="none" rtlCol="0">
            <a:spAutoFit/>
          </a:bodyPr>
          <a:lstStyle/>
          <a:p>
            <a:r>
              <a:rPr lang="es-US" sz="4400" b="1" dirty="0" smtClean="0">
                <a:latin typeface="Garamond" panose="02020404030301010803" pitchFamily="18" charset="0"/>
              </a:rPr>
              <a:t>R</a:t>
            </a:r>
          </a:p>
          <a:p>
            <a:r>
              <a:rPr lang="es-US" sz="4400" b="1" dirty="0" smtClean="0">
                <a:latin typeface="Garamond" panose="02020404030301010803" pitchFamily="18" charset="0"/>
              </a:rPr>
              <a:t>E</a:t>
            </a:r>
          </a:p>
          <a:p>
            <a:r>
              <a:rPr lang="es-US" sz="4400" b="1" dirty="0" smtClean="0">
                <a:latin typeface="Garamond" panose="02020404030301010803" pitchFamily="18" charset="0"/>
              </a:rPr>
              <a:t>C</a:t>
            </a:r>
          </a:p>
          <a:p>
            <a:r>
              <a:rPr lang="es-US" sz="4400" b="1" dirty="0" smtClean="0">
                <a:latin typeface="Garamond" panose="02020404030301010803" pitchFamily="18" charset="0"/>
              </a:rPr>
              <a:t>U</a:t>
            </a:r>
          </a:p>
          <a:p>
            <a:r>
              <a:rPr lang="es-US" sz="4400" b="1" dirty="0" smtClean="0">
                <a:latin typeface="Garamond" panose="02020404030301010803" pitchFamily="18" charset="0"/>
              </a:rPr>
              <a:t>R</a:t>
            </a:r>
          </a:p>
          <a:p>
            <a:r>
              <a:rPr lang="es-US" sz="4400" b="1" dirty="0" smtClean="0">
                <a:latin typeface="Garamond" panose="02020404030301010803" pitchFamily="18" charset="0"/>
              </a:rPr>
              <a:t>S</a:t>
            </a:r>
          </a:p>
          <a:p>
            <a:r>
              <a:rPr lang="es-US" sz="4400" b="1" dirty="0" smtClean="0">
                <a:latin typeface="Garamond" panose="02020404030301010803" pitchFamily="18" charset="0"/>
              </a:rPr>
              <a:t>O</a:t>
            </a:r>
          </a:p>
          <a:p>
            <a:r>
              <a:rPr lang="es-US" sz="4400" b="1" dirty="0" smtClean="0">
                <a:latin typeface="Garamond" panose="02020404030301010803" pitchFamily="18" charset="0"/>
              </a:rPr>
              <a:t>S</a:t>
            </a:r>
          </a:p>
          <a:p>
            <a:endParaRPr lang="en-US" sz="4400" b="1" dirty="0">
              <a:latin typeface="Garamond" panose="02020404030301010803" pitchFamily="18" charset="0"/>
            </a:endParaRPr>
          </a:p>
        </p:txBody>
      </p:sp>
    </p:spTree>
    <p:extLst>
      <p:ext uri="{BB962C8B-B14F-4D97-AF65-F5344CB8AC3E}">
        <p14:creationId xmlns:p14="http://schemas.microsoft.com/office/powerpoint/2010/main" val="2814008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16282" t="25666" r="77497" b="64088"/>
          <a:stretch/>
        </p:blipFill>
        <p:spPr>
          <a:xfrm>
            <a:off x="848579" y="727755"/>
            <a:ext cx="826983" cy="765724"/>
          </a:xfrm>
          <a:prstGeom prst="rect">
            <a:avLst/>
          </a:prstGeom>
        </p:spPr>
      </p:pic>
      <p:sp>
        <p:nvSpPr>
          <p:cNvPr id="4" name="Marcador de número de diapositiva 3"/>
          <p:cNvSpPr>
            <a:spLocks noGrp="1"/>
          </p:cNvSpPr>
          <p:nvPr>
            <p:ph type="sldNum" sz="quarter" idx="12"/>
          </p:nvPr>
        </p:nvSpPr>
        <p:spPr/>
        <p:txBody>
          <a:bodyPr/>
          <a:lstStyle/>
          <a:p>
            <a:fld id="{58E0FE9A-57EB-4AED-89AA-21B40A82A3B3}" type="slidenum">
              <a:rPr lang="es-ES" smtClean="0"/>
              <a:t>23</a:t>
            </a:fld>
            <a:endParaRPr lang="es-ES"/>
          </a:p>
        </p:txBody>
      </p:sp>
      <p:pic>
        <p:nvPicPr>
          <p:cNvPr id="5" name="Imagen 4"/>
          <p:cNvPicPr>
            <a:picLocks noChangeAspect="1"/>
          </p:cNvPicPr>
          <p:nvPr/>
        </p:nvPicPr>
        <p:blipFill rotWithShape="1">
          <a:blip r:embed="rId4"/>
          <a:srcRect l="64881" t="60081" r="31721" b="36298"/>
          <a:stretch/>
        </p:blipFill>
        <p:spPr>
          <a:xfrm>
            <a:off x="-10434" y="1288189"/>
            <a:ext cx="874189" cy="560862"/>
          </a:xfrm>
          <a:prstGeom prst="rect">
            <a:avLst/>
          </a:prstGeom>
        </p:spPr>
      </p:pic>
      <p:pic>
        <p:nvPicPr>
          <p:cNvPr id="9" name="Imagen 8"/>
          <p:cNvPicPr>
            <a:picLocks noChangeAspect="1"/>
          </p:cNvPicPr>
          <p:nvPr/>
        </p:nvPicPr>
        <p:blipFill rotWithShape="1">
          <a:blip r:embed="rId5"/>
          <a:srcRect l="33102" t="45748" r="62405" b="45851"/>
          <a:stretch/>
        </p:blipFill>
        <p:spPr>
          <a:xfrm>
            <a:off x="279139" y="3894254"/>
            <a:ext cx="584616" cy="614597"/>
          </a:xfrm>
          <a:prstGeom prst="rect">
            <a:avLst/>
          </a:prstGeom>
        </p:spPr>
      </p:pic>
      <p:pic>
        <p:nvPicPr>
          <p:cNvPr id="12" name="Imagen 11"/>
          <p:cNvPicPr>
            <a:picLocks noChangeAspect="1"/>
          </p:cNvPicPr>
          <p:nvPr/>
        </p:nvPicPr>
        <p:blipFill rotWithShape="1">
          <a:blip r:embed="rId5"/>
          <a:srcRect l="33102" t="45748" r="62405" b="45851"/>
          <a:stretch/>
        </p:blipFill>
        <p:spPr>
          <a:xfrm>
            <a:off x="991900" y="4004462"/>
            <a:ext cx="584616" cy="614597"/>
          </a:xfrm>
          <a:prstGeom prst="rect">
            <a:avLst/>
          </a:prstGeom>
        </p:spPr>
      </p:pic>
      <p:pic>
        <p:nvPicPr>
          <p:cNvPr id="13" name="Imagen 12"/>
          <p:cNvPicPr>
            <a:picLocks noChangeAspect="1"/>
          </p:cNvPicPr>
          <p:nvPr/>
        </p:nvPicPr>
        <p:blipFill rotWithShape="1">
          <a:blip r:embed="rId5"/>
          <a:srcRect l="33102" t="45748" r="62405" b="45851"/>
          <a:stretch/>
        </p:blipFill>
        <p:spPr>
          <a:xfrm>
            <a:off x="2056804" y="3457302"/>
            <a:ext cx="584616" cy="614597"/>
          </a:xfrm>
          <a:prstGeom prst="rect">
            <a:avLst/>
          </a:prstGeom>
        </p:spPr>
      </p:pic>
      <p:pic>
        <p:nvPicPr>
          <p:cNvPr id="14" name="Imagen 13"/>
          <p:cNvPicPr>
            <a:picLocks noChangeAspect="1"/>
          </p:cNvPicPr>
          <p:nvPr/>
        </p:nvPicPr>
        <p:blipFill rotWithShape="1">
          <a:blip r:embed="rId5"/>
          <a:srcRect l="33102" t="45748" r="62405" b="45851"/>
          <a:stretch/>
        </p:blipFill>
        <p:spPr>
          <a:xfrm>
            <a:off x="1315910" y="3532917"/>
            <a:ext cx="584616" cy="614597"/>
          </a:xfrm>
          <a:prstGeom prst="rect">
            <a:avLst/>
          </a:prstGeom>
        </p:spPr>
      </p:pic>
      <p:pic>
        <p:nvPicPr>
          <p:cNvPr id="15" name="Imagen 14"/>
          <p:cNvPicPr>
            <a:picLocks noChangeAspect="1"/>
          </p:cNvPicPr>
          <p:nvPr/>
        </p:nvPicPr>
        <p:blipFill rotWithShape="1">
          <a:blip r:embed="rId5"/>
          <a:srcRect l="33102" t="45748" r="62405" b="45851"/>
          <a:stretch/>
        </p:blipFill>
        <p:spPr>
          <a:xfrm>
            <a:off x="1437473" y="2861875"/>
            <a:ext cx="584616" cy="614597"/>
          </a:xfrm>
          <a:prstGeom prst="rect">
            <a:avLst/>
          </a:prstGeom>
        </p:spPr>
      </p:pic>
      <p:pic>
        <p:nvPicPr>
          <p:cNvPr id="16" name="Imagen 15"/>
          <p:cNvPicPr>
            <a:picLocks noChangeAspect="1"/>
          </p:cNvPicPr>
          <p:nvPr/>
        </p:nvPicPr>
        <p:blipFill rotWithShape="1">
          <a:blip r:embed="rId5"/>
          <a:srcRect l="33102" t="45748" r="62405" b="45851"/>
          <a:stretch/>
        </p:blipFill>
        <p:spPr>
          <a:xfrm>
            <a:off x="1938431" y="2400928"/>
            <a:ext cx="584616" cy="614597"/>
          </a:xfrm>
          <a:prstGeom prst="rect">
            <a:avLst/>
          </a:prstGeom>
        </p:spPr>
      </p:pic>
      <p:pic>
        <p:nvPicPr>
          <p:cNvPr id="19" name="Imagen 18"/>
          <p:cNvPicPr>
            <a:picLocks noChangeAspect="1"/>
          </p:cNvPicPr>
          <p:nvPr/>
        </p:nvPicPr>
        <p:blipFill rotWithShape="1">
          <a:blip r:embed="rId6"/>
          <a:srcRect l="58614" t="45377" r="37878" b="48904"/>
          <a:stretch/>
        </p:blipFill>
        <p:spPr>
          <a:xfrm>
            <a:off x="209509" y="122862"/>
            <a:ext cx="866968" cy="794676"/>
          </a:xfrm>
          <a:prstGeom prst="rect">
            <a:avLst/>
          </a:prstGeom>
        </p:spPr>
      </p:pic>
      <p:pic>
        <p:nvPicPr>
          <p:cNvPr id="30" name="Imagen 29"/>
          <p:cNvPicPr>
            <a:picLocks noChangeAspect="1"/>
          </p:cNvPicPr>
          <p:nvPr/>
        </p:nvPicPr>
        <p:blipFill rotWithShape="1">
          <a:blip r:embed="rId5"/>
          <a:srcRect l="33102" t="45748" r="62405" b="45851"/>
          <a:stretch/>
        </p:blipFill>
        <p:spPr>
          <a:xfrm>
            <a:off x="105370" y="3153070"/>
            <a:ext cx="584616" cy="614597"/>
          </a:xfrm>
          <a:prstGeom prst="rect">
            <a:avLst/>
          </a:prstGeom>
        </p:spPr>
      </p:pic>
      <p:pic>
        <p:nvPicPr>
          <p:cNvPr id="32" name="Imagen 31"/>
          <p:cNvPicPr>
            <a:picLocks noChangeAspect="1"/>
          </p:cNvPicPr>
          <p:nvPr/>
        </p:nvPicPr>
        <p:blipFill rotWithShape="1">
          <a:blip r:embed="rId5"/>
          <a:srcRect l="33102" t="45748" r="62405" b="45851"/>
          <a:stretch/>
        </p:blipFill>
        <p:spPr>
          <a:xfrm>
            <a:off x="166175" y="2360901"/>
            <a:ext cx="584616" cy="614597"/>
          </a:xfrm>
          <a:prstGeom prst="rect">
            <a:avLst/>
          </a:prstGeom>
        </p:spPr>
      </p:pic>
      <p:pic>
        <p:nvPicPr>
          <p:cNvPr id="33" name="Imagen 32"/>
          <p:cNvPicPr>
            <a:picLocks noChangeAspect="1"/>
          </p:cNvPicPr>
          <p:nvPr/>
        </p:nvPicPr>
        <p:blipFill rotWithShape="1">
          <a:blip r:embed="rId5"/>
          <a:srcRect l="33102" t="45748" r="62405" b="45851"/>
          <a:stretch/>
        </p:blipFill>
        <p:spPr>
          <a:xfrm>
            <a:off x="671078" y="3317807"/>
            <a:ext cx="584616" cy="614597"/>
          </a:xfrm>
          <a:prstGeom prst="rect">
            <a:avLst/>
          </a:prstGeom>
        </p:spPr>
      </p:pic>
      <p:pic>
        <p:nvPicPr>
          <p:cNvPr id="35" name="Imagen 34"/>
          <p:cNvPicPr>
            <a:picLocks noChangeAspect="1"/>
          </p:cNvPicPr>
          <p:nvPr/>
        </p:nvPicPr>
        <p:blipFill rotWithShape="1">
          <a:blip r:embed="rId5"/>
          <a:srcRect l="33102" t="45748" r="62405" b="45851"/>
          <a:stretch/>
        </p:blipFill>
        <p:spPr>
          <a:xfrm>
            <a:off x="694309" y="2631152"/>
            <a:ext cx="584616" cy="614597"/>
          </a:xfrm>
          <a:prstGeom prst="rect">
            <a:avLst/>
          </a:prstGeom>
        </p:spPr>
      </p:pic>
      <p:pic>
        <p:nvPicPr>
          <p:cNvPr id="36" name="Imagen 35"/>
          <p:cNvPicPr>
            <a:picLocks noChangeAspect="1"/>
          </p:cNvPicPr>
          <p:nvPr/>
        </p:nvPicPr>
        <p:blipFill rotWithShape="1">
          <a:blip r:embed="rId5"/>
          <a:srcRect l="33102" t="45748" r="62405" b="45851"/>
          <a:stretch/>
        </p:blipFill>
        <p:spPr>
          <a:xfrm>
            <a:off x="731294" y="2107137"/>
            <a:ext cx="584616" cy="614597"/>
          </a:xfrm>
          <a:prstGeom prst="rect">
            <a:avLst/>
          </a:prstGeom>
        </p:spPr>
      </p:pic>
      <p:pic>
        <p:nvPicPr>
          <p:cNvPr id="37" name="Imagen 36"/>
          <p:cNvPicPr>
            <a:picLocks noChangeAspect="1"/>
          </p:cNvPicPr>
          <p:nvPr/>
        </p:nvPicPr>
        <p:blipFill rotWithShape="1">
          <a:blip r:embed="rId5"/>
          <a:srcRect l="33102" t="45748" r="62405" b="45851"/>
          <a:stretch/>
        </p:blipFill>
        <p:spPr>
          <a:xfrm>
            <a:off x="1239931" y="2125558"/>
            <a:ext cx="584616" cy="614597"/>
          </a:xfrm>
          <a:prstGeom prst="rect">
            <a:avLst/>
          </a:prstGeom>
        </p:spPr>
      </p:pic>
      <p:pic>
        <p:nvPicPr>
          <p:cNvPr id="18" name="Imagen 17"/>
          <p:cNvPicPr>
            <a:picLocks noChangeAspect="1"/>
          </p:cNvPicPr>
          <p:nvPr/>
        </p:nvPicPr>
        <p:blipFill rotWithShape="1">
          <a:blip r:embed="rId5"/>
          <a:srcRect l="25844" t="48187" r="70700" b="46056"/>
          <a:stretch/>
        </p:blipFill>
        <p:spPr>
          <a:xfrm>
            <a:off x="1036573" y="5167154"/>
            <a:ext cx="826134" cy="773670"/>
          </a:xfrm>
          <a:prstGeom prst="rect">
            <a:avLst/>
          </a:prstGeom>
        </p:spPr>
      </p:pic>
      <p:pic>
        <p:nvPicPr>
          <p:cNvPr id="20" name="Imagen 19"/>
          <p:cNvPicPr>
            <a:picLocks noChangeAspect="1"/>
          </p:cNvPicPr>
          <p:nvPr/>
        </p:nvPicPr>
        <p:blipFill rotWithShape="1">
          <a:blip r:embed="rId5"/>
          <a:srcRect l="25844" t="48187" r="70700" b="46056"/>
          <a:stretch/>
        </p:blipFill>
        <p:spPr>
          <a:xfrm>
            <a:off x="1144020" y="6044829"/>
            <a:ext cx="826134" cy="773670"/>
          </a:xfrm>
          <a:prstGeom prst="rect">
            <a:avLst/>
          </a:prstGeom>
        </p:spPr>
      </p:pic>
      <p:pic>
        <p:nvPicPr>
          <p:cNvPr id="21" name="Imagen 20"/>
          <p:cNvPicPr>
            <a:picLocks noChangeAspect="1"/>
          </p:cNvPicPr>
          <p:nvPr/>
        </p:nvPicPr>
        <p:blipFill rotWithShape="1">
          <a:blip r:embed="rId5"/>
          <a:srcRect l="25844" t="48187" r="70700" b="46056"/>
          <a:stretch/>
        </p:blipFill>
        <p:spPr>
          <a:xfrm>
            <a:off x="306072" y="5996469"/>
            <a:ext cx="826134" cy="773670"/>
          </a:xfrm>
          <a:prstGeom prst="rect">
            <a:avLst/>
          </a:prstGeom>
        </p:spPr>
      </p:pic>
      <p:pic>
        <p:nvPicPr>
          <p:cNvPr id="22" name="Imagen 21"/>
          <p:cNvPicPr>
            <a:picLocks noChangeAspect="1"/>
          </p:cNvPicPr>
          <p:nvPr/>
        </p:nvPicPr>
        <p:blipFill rotWithShape="1">
          <a:blip r:embed="rId5"/>
          <a:srcRect l="25844" t="48187" r="70700" b="46056"/>
          <a:stretch/>
        </p:blipFill>
        <p:spPr>
          <a:xfrm>
            <a:off x="114904" y="5069405"/>
            <a:ext cx="826134" cy="773670"/>
          </a:xfrm>
          <a:prstGeom prst="rect">
            <a:avLst/>
          </a:prstGeom>
        </p:spPr>
      </p:pic>
      <p:sp>
        <p:nvSpPr>
          <p:cNvPr id="23" name="CuadroTexto 22"/>
          <p:cNvSpPr txBox="1"/>
          <p:nvPr/>
        </p:nvSpPr>
        <p:spPr>
          <a:xfrm>
            <a:off x="2811780" y="457200"/>
            <a:ext cx="631904" cy="6186309"/>
          </a:xfrm>
          <a:prstGeom prst="rect">
            <a:avLst/>
          </a:prstGeom>
          <a:noFill/>
        </p:spPr>
        <p:txBody>
          <a:bodyPr wrap="none" rtlCol="0">
            <a:spAutoFit/>
          </a:bodyPr>
          <a:lstStyle/>
          <a:p>
            <a:r>
              <a:rPr lang="es-US" sz="4400" b="1" dirty="0" smtClean="0">
                <a:latin typeface="Garamond" panose="02020404030301010803" pitchFamily="18" charset="0"/>
              </a:rPr>
              <a:t>R</a:t>
            </a:r>
          </a:p>
          <a:p>
            <a:r>
              <a:rPr lang="es-US" sz="4400" b="1" dirty="0" smtClean="0">
                <a:latin typeface="Garamond" panose="02020404030301010803" pitchFamily="18" charset="0"/>
              </a:rPr>
              <a:t>E</a:t>
            </a:r>
          </a:p>
          <a:p>
            <a:r>
              <a:rPr lang="es-US" sz="4400" b="1" dirty="0" smtClean="0">
                <a:latin typeface="Garamond" panose="02020404030301010803" pitchFamily="18" charset="0"/>
              </a:rPr>
              <a:t>C</a:t>
            </a:r>
          </a:p>
          <a:p>
            <a:r>
              <a:rPr lang="es-US" sz="4400" b="1" dirty="0" smtClean="0">
                <a:latin typeface="Garamond" panose="02020404030301010803" pitchFamily="18" charset="0"/>
              </a:rPr>
              <a:t>U</a:t>
            </a:r>
          </a:p>
          <a:p>
            <a:r>
              <a:rPr lang="es-US" sz="4400" b="1" dirty="0" smtClean="0">
                <a:latin typeface="Garamond" panose="02020404030301010803" pitchFamily="18" charset="0"/>
              </a:rPr>
              <a:t>R</a:t>
            </a:r>
          </a:p>
          <a:p>
            <a:r>
              <a:rPr lang="es-US" sz="4400" b="1" dirty="0" smtClean="0">
                <a:latin typeface="Garamond" panose="02020404030301010803" pitchFamily="18" charset="0"/>
              </a:rPr>
              <a:t>S</a:t>
            </a:r>
          </a:p>
          <a:p>
            <a:r>
              <a:rPr lang="es-US" sz="4400" b="1" dirty="0" smtClean="0">
                <a:latin typeface="Garamond" panose="02020404030301010803" pitchFamily="18" charset="0"/>
              </a:rPr>
              <a:t>O</a:t>
            </a:r>
          </a:p>
          <a:p>
            <a:r>
              <a:rPr lang="es-US" sz="4400" b="1" dirty="0" smtClean="0">
                <a:latin typeface="Garamond" panose="02020404030301010803" pitchFamily="18" charset="0"/>
              </a:rPr>
              <a:t>S</a:t>
            </a:r>
          </a:p>
          <a:p>
            <a:endParaRPr lang="en-US" sz="4400" b="1" dirty="0">
              <a:latin typeface="Garamond" panose="02020404030301010803" pitchFamily="18" charset="0"/>
            </a:endParaRPr>
          </a:p>
        </p:txBody>
      </p:sp>
    </p:spTree>
    <p:extLst>
      <p:ext uri="{BB962C8B-B14F-4D97-AF65-F5344CB8AC3E}">
        <p14:creationId xmlns:p14="http://schemas.microsoft.com/office/powerpoint/2010/main" val="2392814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16282" t="25666" r="77497" b="64088"/>
          <a:stretch/>
        </p:blipFill>
        <p:spPr>
          <a:xfrm>
            <a:off x="848579" y="727755"/>
            <a:ext cx="826983" cy="765724"/>
          </a:xfrm>
          <a:prstGeom prst="rect">
            <a:avLst/>
          </a:prstGeom>
        </p:spPr>
      </p:pic>
      <p:sp>
        <p:nvSpPr>
          <p:cNvPr id="4" name="Marcador de número de diapositiva 3"/>
          <p:cNvSpPr>
            <a:spLocks noGrp="1"/>
          </p:cNvSpPr>
          <p:nvPr>
            <p:ph type="sldNum" sz="quarter" idx="12"/>
          </p:nvPr>
        </p:nvSpPr>
        <p:spPr/>
        <p:txBody>
          <a:bodyPr/>
          <a:lstStyle/>
          <a:p>
            <a:fld id="{58E0FE9A-57EB-4AED-89AA-21B40A82A3B3}" type="slidenum">
              <a:rPr lang="es-ES" smtClean="0"/>
              <a:t>24</a:t>
            </a:fld>
            <a:endParaRPr lang="es-ES"/>
          </a:p>
        </p:txBody>
      </p:sp>
      <p:pic>
        <p:nvPicPr>
          <p:cNvPr id="5" name="Imagen 4"/>
          <p:cNvPicPr>
            <a:picLocks noChangeAspect="1"/>
          </p:cNvPicPr>
          <p:nvPr/>
        </p:nvPicPr>
        <p:blipFill rotWithShape="1">
          <a:blip r:embed="rId4"/>
          <a:srcRect l="64881" t="60081" r="31721" b="36298"/>
          <a:stretch/>
        </p:blipFill>
        <p:spPr>
          <a:xfrm>
            <a:off x="-10434" y="1288189"/>
            <a:ext cx="874189" cy="560862"/>
          </a:xfrm>
          <a:prstGeom prst="rect">
            <a:avLst/>
          </a:prstGeom>
        </p:spPr>
      </p:pic>
      <p:pic>
        <p:nvPicPr>
          <p:cNvPr id="9" name="Imagen 8"/>
          <p:cNvPicPr>
            <a:picLocks noChangeAspect="1"/>
          </p:cNvPicPr>
          <p:nvPr/>
        </p:nvPicPr>
        <p:blipFill rotWithShape="1">
          <a:blip r:embed="rId5"/>
          <a:srcRect l="33102" t="45748" r="62405" b="45851"/>
          <a:stretch/>
        </p:blipFill>
        <p:spPr>
          <a:xfrm>
            <a:off x="279139" y="3894254"/>
            <a:ext cx="584616" cy="614597"/>
          </a:xfrm>
          <a:prstGeom prst="rect">
            <a:avLst/>
          </a:prstGeom>
        </p:spPr>
      </p:pic>
      <p:pic>
        <p:nvPicPr>
          <p:cNvPr id="12" name="Imagen 11"/>
          <p:cNvPicPr>
            <a:picLocks noChangeAspect="1"/>
          </p:cNvPicPr>
          <p:nvPr/>
        </p:nvPicPr>
        <p:blipFill rotWithShape="1">
          <a:blip r:embed="rId5"/>
          <a:srcRect l="33102" t="45748" r="62405" b="45851"/>
          <a:stretch/>
        </p:blipFill>
        <p:spPr>
          <a:xfrm>
            <a:off x="991900" y="4004462"/>
            <a:ext cx="584616" cy="614597"/>
          </a:xfrm>
          <a:prstGeom prst="rect">
            <a:avLst/>
          </a:prstGeom>
        </p:spPr>
      </p:pic>
      <p:pic>
        <p:nvPicPr>
          <p:cNvPr id="13" name="Imagen 12"/>
          <p:cNvPicPr>
            <a:picLocks noChangeAspect="1"/>
          </p:cNvPicPr>
          <p:nvPr/>
        </p:nvPicPr>
        <p:blipFill rotWithShape="1">
          <a:blip r:embed="rId5"/>
          <a:srcRect l="33102" t="45748" r="62405" b="45851"/>
          <a:stretch/>
        </p:blipFill>
        <p:spPr>
          <a:xfrm>
            <a:off x="2056804" y="3457302"/>
            <a:ext cx="584616" cy="614597"/>
          </a:xfrm>
          <a:prstGeom prst="rect">
            <a:avLst/>
          </a:prstGeom>
        </p:spPr>
      </p:pic>
      <p:pic>
        <p:nvPicPr>
          <p:cNvPr id="14" name="Imagen 13"/>
          <p:cNvPicPr>
            <a:picLocks noChangeAspect="1"/>
          </p:cNvPicPr>
          <p:nvPr/>
        </p:nvPicPr>
        <p:blipFill rotWithShape="1">
          <a:blip r:embed="rId5"/>
          <a:srcRect l="33102" t="45748" r="62405" b="45851"/>
          <a:stretch/>
        </p:blipFill>
        <p:spPr>
          <a:xfrm>
            <a:off x="1315910" y="3532917"/>
            <a:ext cx="584616" cy="614597"/>
          </a:xfrm>
          <a:prstGeom prst="rect">
            <a:avLst/>
          </a:prstGeom>
        </p:spPr>
      </p:pic>
      <p:pic>
        <p:nvPicPr>
          <p:cNvPr id="15" name="Imagen 14"/>
          <p:cNvPicPr>
            <a:picLocks noChangeAspect="1"/>
          </p:cNvPicPr>
          <p:nvPr/>
        </p:nvPicPr>
        <p:blipFill rotWithShape="1">
          <a:blip r:embed="rId5"/>
          <a:srcRect l="33102" t="45748" r="62405" b="45851"/>
          <a:stretch/>
        </p:blipFill>
        <p:spPr>
          <a:xfrm>
            <a:off x="1437473" y="2861875"/>
            <a:ext cx="584616" cy="614597"/>
          </a:xfrm>
          <a:prstGeom prst="rect">
            <a:avLst/>
          </a:prstGeom>
        </p:spPr>
      </p:pic>
      <p:pic>
        <p:nvPicPr>
          <p:cNvPr id="16" name="Imagen 15"/>
          <p:cNvPicPr>
            <a:picLocks noChangeAspect="1"/>
          </p:cNvPicPr>
          <p:nvPr/>
        </p:nvPicPr>
        <p:blipFill rotWithShape="1">
          <a:blip r:embed="rId5"/>
          <a:srcRect l="33102" t="45748" r="62405" b="45851"/>
          <a:stretch/>
        </p:blipFill>
        <p:spPr>
          <a:xfrm>
            <a:off x="1938431" y="2400928"/>
            <a:ext cx="584616" cy="614597"/>
          </a:xfrm>
          <a:prstGeom prst="rect">
            <a:avLst/>
          </a:prstGeom>
        </p:spPr>
      </p:pic>
      <p:pic>
        <p:nvPicPr>
          <p:cNvPr id="19" name="Imagen 18"/>
          <p:cNvPicPr>
            <a:picLocks noChangeAspect="1"/>
          </p:cNvPicPr>
          <p:nvPr/>
        </p:nvPicPr>
        <p:blipFill rotWithShape="1">
          <a:blip r:embed="rId6"/>
          <a:srcRect l="58614" t="45377" r="37878" b="48904"/>
          <a:stretch/>
        </p:blipFill>
        <p:spPr>
          <a:xfrm>
            <a:off x="209509" y="122862"/>
            <a:ext cx="866968" cy="794676"/>
          </a:xfrm>
          <a:prstGeom prst="rect">
            <a:avLst/>
          </a:prstGeom>
        </p:spPr>
      </p:pic>
      <p:pic>
        <p:nvPicPr>
          <p:cNvPr id="30" name="Imagen 29"/>
          <p:cNvPicPr>
            <a:picLocks noChangeAspect="1"/>
          </p:cNvPicPr>
          <p:nvPr/>
        </p:nvPicPr>
        <p:blipFill rotWithShape="1">
          <a:blip r:embed="rId5"/>
          <a:srcRect l="33102" t="45748" r="62405" b="45851"/>
          <a:stretch/>
        </p:blipFill>
        <p:spPr>
          <a:xfrm>
            <a:off x="105370" y="3153070"/>
            <a:ext cx="584616" cy="614597"/>
          </a:xfrm>
          <a:prstGeom prst="rect">
            <a:avLst/>
          </a:prstGeom>
        </p:spPr>
      </p:pic>
      <p:pic>
        <p:nvPicPr>
          <p:cNvPr id="32" name="Imagen 31"/>
          <p:cNvPicPr>
            <a:picLocks noChangeAspect="1"/>
          </p:cNvPicPr>
          <p:nvPr/>
        </p:nvPicPr>
        <p:blipFill rotWithShape="1">
          <a:blip r:embed="rId5"/>
          <a:srcRect l="33102" t="45748" r="62405" b="45851"/>
          <a:stretch/>
        </p:blipFill>
        <p:spPr>
          <a:xfrm>
            <a:off x="166175" y="2360901"/>
            <a:ext cx="584616" cy="614597"/>
          </a:xfrm>
          <a:prstGeom prst="rect">
            <a:avLst/>
          </a:prstGeom>
        </p:spPr>
      </p:pic>
      <p:pic>
        <p:nvPicPr>
          <p:cNvPr id="33" name="Imagen 32"/>
          <p:cNvPicPr>
            <a:picLocks noChangeAspect="1"/>
          </p:cNvPicPr>
          <p:nvPr/>
        </p:nvPicPr>
        <p:blipFill rotWithShape="1">
          <a:blip r:embed="rId5"/>
          <a:srcRect l="33102" t="45748" r="62405" b="45851"/>
          <a:stretch/>
        </p:blipFill>
        <p:spPr>
          <a:xfrm>
            <a:off x="671078" y="3317807"/>
            <a:ext cx="584616" cy="614597"/>
          </a:xfrm>
          <a:prstGeom prst="rect">
            <a:avLst/>
          </a:prstGeom>
        </p:spPr>
      </p:pic>
      <p:pic>
        <p:nvPicPr>
          <p:cNvPr id="35" name="Imagen 34"/>
          <p:cNvPicPr>
            <a:picLocks noChangeAspect="1"/>
          </p:cNvPicPr>
          <p:nvPr/>
        </p:nvPicPr>
        <p:blipFill rotWithShape="1">
          <a:blip r:embed="rId5"/>
          <a:srcRect l="33102" t="45748" r="62405" b="45851"/>
          <a:stretch/>
        </p:blipFill>
        <p:spPr>
          <a:xfrm>
            <a:off x="694309" y="2631152"/>
            <a:ext cx="584616" cy="614597"/>
          </a:xfrm>
          <a:prstGeom prst="rect">
            <a:avLst/>
          </a:prstGeom>
        </p:spPr>
      </p:pic>
      <p:pic>
        <p:nvPicPr>
          <p:cNvPr id="36" name="Imagen 35"/>
          <p:cNvPicPr>
            <a:picLocks noChangeAspect="1"/>
          </p:cNvPicPr>
          <p:nvPr/>
        </p:nvPicPr>
        <p:blipFill rotWithShape="1">
          <a:blip r:embed="rId5"/>
          <a:srcRect l="33102" t="45748" r="62405" b="45851"/>
          <a:stretch/>
        </p:blipFill>
        <p:spPr>
          <a:xfrm>
            <a:off x="731294" y="2107137"/>
            <a:ext cx="584616" cy="614597"/>
          </a:xfrm>
          <a:prstGeom prst="rect">
            <a:avLst/>
          </a:prstGeom>
        </p:spPr>
      </p:pic>
      <p:pic>
        <p:nvPicPr>
          <p:cNvPr id="37" name="Imagen 36"/>
          <p:cNvPicPr>
            <a:picLocks noChangeAspect="1"/>
          </p:cNvPicPr>
          <p:nvPr/>
        </p:nvPicPr>
        <p:blipFill rotWithShape="1">
          <a:blip r:embed="rId5"/>
          <a:srcRect l="33102" t="45748" r="62405" b="45851"/>
          <a:stretch/>
        </p:blipFill>
        <p:spPr>
          <a:xfrm>
            <a:off x="1239931" y="2125558"/>
            <a:ext cx="584616" cy="614597"/>
          </a:xfrm>
          <a:prstGeom prst="rect">
            <a:avLst/>
          </a:prstGeom>
        </p:spPr>
      </p:pic>
      <p:pic>
        <p:nvPicPr>
          <p:cNvPr id="18" name="Imagen 17"/>
          <p:cNvPicPr>
            <a:picLocks noChangeAspect="1"/>
          </p:cNvPicPr>
          <p:nvPr/>
        </p:nvPicPr>
        <p:blipFill rotWithShape="1">
          <a:blip r:embed="rId5"/>
          <a:srcRect l="25844" t="48187" r="70700" b="46056"/>
          <a:stretch/>
        </p:blipFill>
        <p:spPr>
          <a:xfrm>
            <a:off x="1036573" y="5167154"/>
            <a:ext cx="826134" cy="773670"/>
          </a:xfrm>
          <a:prstGeom prst="rect">
            <a:avLst/>
          </a:prstGeom>
        </p:spPr>
      </p:pic>
      <p:pic>
        <p:nvPicPr>
          <p:cNvPr id="20" name="Imagen 19"/>
          <p:cNvPicPr>
            <a:picLocks noChangeAspect="1"/>
          </p:cNvPicPr>
          <p:nvPr/>
        </p:nvPicPr>
        <p:blipFill rotWithShape="1">
          <a:blip r:embed="rId5"/>
          <a:srcRect l="25844" t="48187" r="70700" b="46056"/>
          <a:stretch/>
        </p:blipFill>
        <p:spPr>
          <a:xfrm>
            <a:off x="1144020" y="6044829"/>
            <a:ext cx="826134" cy="773670"/>
          </a:xfrm>
          <a:prstGeom prst="rect">
            <a:avLst/>
          </a:prstGeom>
        </p:spPr>
      </p:pic>
      <p:pic>
        <p:nvPicPr>
          <p:cNvPr id="21" name="Imagen 20"/>
          <p:cNvPicPr>
            <a:picLocks noChangeAspect="1"/>
          </p:cNvPicPr>
          <p:nvPr/>
        </p:nvPicPr>
        <p:blipFill rotWithShape="1">
          <a:blip r:embed="rId5"/>
          <a:srcRect l="25844" t="48187" r="70700" b="46056"/>
          <a:stretch/>
        </p:blipFill>
        <p:spPr>
          <a:xfrm>
            <a:off x="306072" y="5996469"/>
            <a:ext cx="826134" cy="773670"/>
          </a:xfrm>
          <a:prstGeom prst="rect">
            <a:avLst/>
          </a:prstGeom>
        </p:spPr>
      </p:pic>
      <p:pic>
        <p:nvPicPr>
          <p:cNvPr id="22" name="Imagen 21"/>
          <p:cNvPicPr>
            <a:picLocks noChangeAspect="1"/>
          </p:cNvPicPr>
          <p:nvPr/>
        </p:nvPicPr>
        <p:blipFill rotWithShape="1">
          <a:blip r:embed="rId5"/>
          <a:srcRect l="25844" t="48187" r="70700" b="46056"/>
          <a:stretch/>
        </p:blipFill>
        <p:spPr>
          <a:xfrm>
            <a:off x="114904" y="5069405"/>
            <a:ext cx="826134" cy="773670"/>
          </a:xfrm>
          <a:prstGeom prst="rect">
            <a:avLst/>
          </a:prstGeom>
        </p:spPr>
      </p:pic>
      <p:pic>
        <p:nvPicPr>
          <p:cNvPr id="23" name="Imagen 22"/>
          <p:cNvPicPr>
            <a:picLocks noChangeAspect="1"/>
          </p:cNvPicPr>
          <p:nvPr/>
        </p:nvPicPr>
        <p:blipFill rotWithShape="1">
          <a:blip r:embed="rId6"/>
          <a:srcRect l="50110" t="44620" r="45742" b="48002"/>
          <a:stretch/>
        </p:blipFill>
        <p:spPr>
          <a:xfrm>
            <a:off x="4046220" y="2496385"/>
            <a:ext cx="2054313" cy="2054313"/>
          </a:xfrm>
          <a:prstGeom prst="rect">
            <a:avLst/>
          </a:prstGeom>
        </p:spPr>
      </p:pic>
      <p:cxnSp>
        <p:nvCxnSpPr>
          <p:cNvPr id="3" name="Conector recto de flecha 2"/>
          <p:cNvCxnSpPr/>
          <p:nvPr/>
        </p:nvCxnSpPr>
        <p:spPr>
          <a:xfrm>
            <a:off x="2056804" y="917538"/>
            <a:ext cx="1989416" cy="18041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a:off x="2983992" y="3317807"/>
            <a:ext cx="1015968"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2641420" y="4071899"/>
            <a:ext cx="1404800" cy="1868925"/>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44126" y="1788499"/>
            <a:ext cx="1675459" cy="707886"/>
          </a:xfrm>
          <a:prstGeom prst="rect">
            <a:avLst/>
          </a:prstGeom>
          <a:noFill/>
        </p:spPr>
        <p:txBody>
          <a:bodyPr wrap="none" rtlCol="0">
            <a:spAutoFit/>
          </a:bodyPr>
          <a:lstStyle/>
          <a:p>
            <a:r>
              <a:rPr lang="es-US" sz="4000" b="1" dirty="0" smtClean="0">
                <a:latin typeface="Garamond" panose="02020404030301010803" pitchFamily="18" charset="0"/>
              </a:rPr>
              <a:t>Objeto</a:t>
            </a:r>
            <a:endParaRPr lang="en-US" sz="4000" b="1" dirty="0">
              <a:latin typeface="Garamond" panose="02020404030301010803" pitchFamily="18" charset="0"/>
            </a:endParaRPr>
          </a:p>
        </p:txBody>
      </p:sp>
    </p:spTree>
    <p:extLst>
      <p:ext uri="{BB962C8B-B14F-4D97-AF65-F5344CB8AC3E}">
        <p14:creationId xmlns:p14="http://schemas.microsoft.com/office/powerpoint/2010/main" val="16539145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16282" t="25666" r="77497" b="64088"/>
          <a:stretch/>
        </p:blipFill>
        <p:spPr>
          <a:xfrm>
            <a:off x="848579" y="727755"/>
            <a:ext cx="826983" cy="765724"/>
          </a:xfrm>
          <a:prstGeom prst="rect">
            <a:avLst/>
          </a:prstGeom>
        </p:spPr>
      </p:pic>
      <p:sp>
        <p:nvSpPr>
          <p:cNvPr id="4" name="Marcador de número de diapositiva 3"/>
          <p:cNvSpPr>
            <a:spLocks noGrp="1"/>
          </p:cNvSpPr>
          <p:nvPr>
            <p:ph type="sldNum" sz="quarter" idx="12"/>
          </p:nvPr>
        </p:nvSpPr>
        <p:spPr/>
        <p:txBody>
          <a:bodyPr/>
          <a:lstStyle/>
          <a:p>
            <a:fld id="{58E0FE9A-57EB-4AED-89AA-21B40A82A3B3}" type="slidenum">
              <a:rPr lang="es-ES" smtClean="0"/>
              <a:t>25</a:t>
            </a:fld>
            <a:endParaRPr lang="es-ES"/>
          </a:p>
        </p:txBody>
      </p:sp>
      <p:pic>
        <p:nvPicPr>
          <p:cNvPr id="5" name="Imagen 4"/>
          <p:cNvPicPr>
            <a:picLocks noChangeAspect="1"/>
          </p:cNvPicPr>
          <p:nvPr/>
        </p:nvPicPr>
        <p:blipFill rotWithShape="1">
          <a:blip r:embed="rId4"/>
          <a:srcRect l="64881" t="60081" r="31721" b="36298"/>
          <a:stretch/>
        </p:blipFill>
        <p:spPr>
          <a:xfrm>
            <a:off x="-10434" y="1288189"/>
            <a:ext cx="874189" cy="560862"/>
          </a:xfrm>
          <a:prstGeom prst="rect">
            <a:avLst/>
          </a:prstGeom>
        </p:spPr>
      </p:pic>
      <p:pic>
        <p:nvPicPr>
          <p:cNvPr id="9" name="Imagen 8"/>
          <p:cNvPicPr>
            <a:picLocks noChangeAspect="1"/>
          </p:cNvPicPr>
          <p:nvPr/>
        </p:nvPicPr>
        <p:blipFill rotWithShape="1">
          <a:blip r:embed="rId5"/>
          <a:srcRect l="33102" t="45748" r="62405" b="45851"/>
          <a:stretch/>
        </p:blipFill>
        <p:spPr>
          <a:xfrm>
            <a:off x="279139" y="3894254"/>
            <a:ext cx="584616" cy="614597"/>
          </a:xfrm>
          <a:prstGeom prst="rect">
            <a:avLst/>
          </a:prstGeom>
        </p:spPr>
      </p:pic>
      <p:pic>
        <p:nvPicPr>
          <p:cNvPr id="12" name="Imagen 11"/>
          <p:cNvPicPr>
            <a:picLocks noChangeAspect="1"/>
          </p:cNvPicPr>
          <p:nvPr/>
        </p:nvPicPr>
        <p:blipFill rotWithShape="1">
          <a:blip r:embed="rId5"/>
          <a:srcRect l="33102" t="45748" r="62405" b="45851"/>
          <a:stretch/>
        </p:blipFill>
        <p:spPr>
          <a:xfrm>
            <a:off x="991900" y="4004462"/>
            <a:ext cx="584616" cy="614597"/>
          </a:xfrm>
          <a:prstGeom prst="rect">
            <a:avLst/>
          </a:prstGeom>
        </p:spPr>
      </p:pic>
      <p:pic>
        <p:nvPicPr>
          <p:cNvPr id="13" name="Imagen 12"/>
          <p:cNvPicPr>
            <a:picLocks noChangeAspect="1"/>
          </p:cNvPicPr>
          <p:nvPr/>
        </p:nvPicPr>
        <p:blipFill rotWithShape="1">
          <a:blip r:embed="rId5"/>
          <a:srcRect l="33102" t="45748" r="62405" b="45851"/>
          <a:stretch/>
        </p:blipFill>
        <p:spPr>
          <a:xfrm>
            <a:off x="2056804" y="3457302"/>
            <a:ext cx="584616" cy="614597"/>
          </a:xfrm>
          <a:prstGeom prst="rect">
            <a:avLst/>
          </a:prstGeom>
        </p:spPr>
      </p:pic>
      <p:pic>
        <p:nvPicPr>
          <p:cNvPr id="14" name="Imagen 13"/>
          <p:cNvPicPr>
            <a:picLocks noChangeAspect="1"/>
          </p:cNvPicPr>
          <p:nvPr/>
        </p:nvPicPr>
        <p:blipFill rotWithShape="1">
          <a:blip r:embed="rId5"/>
          <a:srcRect l="33102" t="45748" r="62405" b="45851"/>
          <a:stretch/>
        </p:blipFill>
        <p:spPr>
          <a:xfrm>
            <a:off x="1315910" y="3532917"/>
            <a:ext cx="584616" cy="614597"/>
          </a:xfrm>
          <a:prstGeom prst="rect">
            <a:avLst/>
          </a:prstGeom>
        </p:spPr>
      </p:pic>
      <p:pic>
        <p:nvPicPr>
          <p:cNvPr id="15" name="Imagen 14"/>
          <p:cNvPicPr>
            <a:picLocks noChangeAspect="1"/>
          </p:cNvPicPr>
          <p:nvPr/>
        </p:nvPicPr>
        <p:blipFill rotWithShape="1">
          <a:blip r:embed="rId5"/>
          <a:srcRect l="33102" t="45748" r="62405" b="45851"/>
          <a:stretch/>
        </p:blipFill>
        <p:spPr>
          <a:xfrm>
            <a:off x="1437473" y="2861875"/>
            <a:ext cx="584616" cy="614597"/>
          </a:xfrm>
          <a:prstGeom prst="rect">
            <a:avLst/>
          </a:prstGeom>
        </p:spPr>
      </p:pic>
      <p:pic>
        <p:nvPicPr>
          <p:cNvPr id="16" name="Imagen 15"/>
          <p:cNvPicPr>
            <a:picLocks noChangeAspect="1"/>
          </p:cNvPicPr>
          <p:nvPr/>
        </p:nvPicPr>
        <p:blipFill rotWithShape="1">
          <a:blip r:embed="rId5"/>
          <a:srcRect l="33102" t="45748" r="62405" b="45851"/>
          <a:stretch/>
        </p:blipFill>
        <p:spPr>
          <a:xfrm>
            <a:off x="1938431" y="2400928"/>
            <a:ext cx="584616" cy="614597"/>
          </a:xfrm>
          <a:prstGeom prst="rect">
            <a:avLst/>
          </a:prstGeom>
        </p:spPr>
      </p:pic>
      <p:pic>
        <p:nvPicPr>
          <p:cNvPr id="19" name="Imagen 18"/>
          <p:cNvPicPr>
            <a:picLocks noChangeAspect="1"/>
          </p:cNvPicPr>
          <p:nvPr/>
        </p:nvPicPr>
        <p:blipFill rotWithShape="1">
          <a:blip r:embed="rId6"/>
          <a:srcRect l="58614" t="45377" r="37878" b="48904"/>
          <a:stretch/>
        </p:blipFill>
        <p:spPr>
          <a:xfrm>
            <a:off x="209509" y="122862"/>
            <a:ext cx="866968" cy="794676"/>
          </a:xfrm>
          <a:prstGeom prst="rect">
            <a:avLst/>
          </a:prstGeom>
        </p:spPr>
      </p:pic>
      <p:pic>
        <p:nvPicPr>
          <p:cNvPr id="30" name="Imagen 29"/>
          <p:cNvPicPr>
            <a:picLocks noChangeAspect="1"/>
          </p:cNvPicPr>
          <p:nvPr/>
        </p:nvPicPr>
        <p:blipFill rotWithShape="1">
          <a:blip r:embed="rId5"/>
          <a:srcRect l="33102" t="45748" r="62405" b="45851"/>
          <a:stretch/>
        </p:blipFill>
        <p:spPr>
          <a:xfrm>
            <a:off x="105370" y="3153070"/>
            <a:ext cx="584616" cy="614597"/>
          </a:xfrm>
          <a:prstGeom prst="rect">
            <a:avLst/>
          </a:prstGeom>
        </p:spPr>
      </p:pic>
      <p:pic>
        <p:nvPicPr>
          <p:cNvPr id="32" name="Imagen 31"/>
          <p:cNvPicPr>
            <a:picLocks noChangeAspect="1"/>
          </p:cNvPicPr>
          <p:nvPr/>
        </p:nvPicPr>
        <p:blipFill rotWithShape="1">
          <a:blip r:embed="rId5"/>
          <a:srcRect l="33102" t="45748" r="62405" b="45851"/>
          <a:stretch/>
        </p:blipFill>
        <p:spPr>
          <a:xfrm>
            <a:off x="166175" y="2360901"/>
            <a:ext cx="584616" cy="614597"/>
          </a:xfrm>
          <a:prstGeom prst="rect">
            <a:avLst/>
          </a:prstGeom>
        </p:spPr>
      </p:pic>
      <p:pic>
        <p:nvPicPr>
          <p:cNvPr id="33" name="Imagen 32"/>
          <p:cNvPicPr>
            <a:picLocks noChangeAspect="1"/>
          </p:cNvPicPr>
          <p:nvPr/>
        </p:nvPicPr>
        <p:blipFill rotWithShape="1">
          <a:blip r:embed="rId5"/>
          <a:srcRect l="33102" t="45748" r="62405" b="45851"/>
          <a:stretch/>
        </p:blipFill>
        <p:spPr>
          <a:xfrm>
            <a:off x="671078" y="3317807"/>
            <a:ext cx="584616" cy="614597"/>
          </a:xfrm>
          <a:prstGeom prst="rect">
            <a:avLst/>
          </a:prstGeom>
        </p:spPr>
      </p:pic>
      <p:pic>
        <p:nvPicPr>
          <p:cNvPr id="35" name="Imagen 34"/>
          <p:cNvPicPr>
            <a:picLocks noChangeAspect="1"/>
          </p:cNvPicPr>
          <p:nvPr/>
        </p:nvPicPr>
        <p:blipFill rotWithShape="1">
          <a:blip r:embed="rId5"/>
          <a:srcRect l="33102" t="45748" r="62405" b="45851"/>
          <a:stretch/>
        </p:blipFill>
        <p:spPr>
          <a:xfrm>
            <a:off x="694309" y="2631152"/>
            <a:ext cx="584616" cy="614597"/>
          </a:xfrm>
          <a:prstGeom prst="rect">
            <a:avLst/>
          </a:prstGeom>
        </p:spPr>
      </p:pic>
      <p:pic>
        <p:nvPicPr>
          <p:cNvPr id="36" name="Imagen 35"/>
          <p:cNvPicPr>
            <a:picLocks noChangeAspect="1"/>
          </p:cNvPicPr>
          <p:nvPr/>
        </p:nvPicPr>
        <p:blipFill rotWithShape="1">
          <a:blip r:embed="rId5"/>
          <a:srcRect l="33102" t="45748" r="62405" b="45851"/>
          <a:stretch/>
        </p:blipFill>
        <p:spPr>
          <a:xfrm>
            <a:off x="731294" y="2107137"/>
            <a:ext cx="584616" cy="614597"/>
          </a:xfrm>
          <a:prstGeom prst="rect">
            <a:avLst/>
          </a:prstGeom>
        </p:spPr>
      </p:pic>
      <p:pic>
        <p:nvPicPr>
          <p:cNvPr id="37" name="Imagen 36"/>
          <p:cNvPicPr>
            <a:picLocks noChangeAspect="1"/>
          </p:cNvPicPr>
          <p:nvPr/>
        </p:nvPicPr>
        <p:blipFill rotWithShape="1">
          <a:blip r:embed="rId5"/>
          <a:srcRect l="33102" t="45748" r="62405" b="45851"/>
          <a:stretch/>
        </p:blipFill>
        <p:spPr>
          <a:xfrm>
            <a:off x="1239931" y="2125558"/>
            <a:ext cx="584616" cy="614597"/>
          </a:xfrm>
          <a:prstGeom prst="rect">
            <a:avLst/>
          </a:prstGeom>
        </p:spPr>
      </p:pic>
      <p:pic>
        <p:nvPicPr>
          <p:cNvPr id="18" name="Imagen 17"/>
          <p:cNvPicPr>
            <a:picLocks noChangeAspect="1"/>
          </p:cNvPicPr>
          <p:nvPr/>
        </p:nvPicPr>
        <p:blipFill rotWithShape="1">
          <a:blip r:embed="rId5"/>
          <a:srcRect l="25844" t="48187" r="70700" b="46056"/>
          <a:stretch/>
        </p:blipFill>
        <p:spPr>
          <a:xfrm>
            <a:off x="1036573" y="5167154"/>
            <a:ext cx="826134" cy="773670"/>
          </a:xfrm>
          <a:prstGeom prst="rect">
            <a:avLst/>
          </a:prstGeom>
        </p:spPr>
      </p:pic>
      <p:pic>
        <p:nvPicPr>
          <p:cNvPr id="20" name="Imagen 19"/>
          <p:cNvPicPr>
            <a:picLocks noChangeAspect="1"/>
          </p:cNvPicPr>
          <p:nvPr/>
        </p:nvPicPr>
        <p:blipFill rotWithShape="1">
          <a:blip r:embed="rId5"/>
          <a:srcRect l="25844" t="48187" r="70700" b="46056"/>
          <a:stretch/>
        </p:blipFill>
        <p:spPr>
          <a:xfrm>
            <a:off x="1144020" y="6044829"/>
            <a:ext cx="826134" cy="773670"/>
          </a:xfrm>
          <a:prstGeom prst="rect">
            <a:avLst/>
          </a:prstGeom>
        </p:spPr>
      </p:pic>
      <p:pic>
        <p:nvPicPr>
          <p:cNvPr id="21" name="Imagen 20"/>
          <p:cNvPicPr>
            <a:picLocks noChangeAspect="1"/>
          </p:cNvPicPr>
          <p:nvPr/>
        </p:nvPicPr>
        <p:blipFill rotWithShape="1">
          <a:blip r:embed="rId5"/>
          <a:srcRect l="25844" t="48187" r="70700" b="46056"/>
          <a:stretch/>
        </p:blipFill>
        <p:spPr>
          <a:xfrm>
            <a:off x="306072" y="5996469"/>
            <a:ext cx="826134" cy="773670"/>
          </a:xfrm>
          <a:prstGeom prst="rect">
            <a:avLst/>
          </a:prstGeom>
        </p:spPr>
      </p:pic>
      <p:pic>
        <p:nvPicPr>
          <p:cNvPr id="22" name="Imagen 21"/>
          <p:cNvPicPr>
            <a:picLocks noChangeAspect="1"/>
          </p:cNvPicPr>
          <p:nvPr/>
        </p:nvPicPr>
        <p:blipFill rotWithShape="1">
          <a:blip r:embed="rId5"/>
          <a:srcRect l="25844" t="48187" r="70700" b="46056"/>
          <a:stretch/>
        </p:blipFill>
        <p:spPr>
          <a:xfrm>
            <a:off x="114904" y="5069405"/>
            <a:ext cx="826134" cy="773670"/>
          </a:xfrm>
          <a:prstGeom prst="rect">
            <a:avLst/>
          </a:prstGeom>
        </p:spPr>
      </p:pic>
      <p:cxnSp>
        <p:nvCxnSpPr>
          <p:cNvPr id="3" name="Conector recto de flecha 2"/>
          <p:cNvCxnSpPr/>
          <p:nvPr/>
        </p:nvCxnSpPr>
        <p:spPr>
          <a:xfrm>
            <a:off x="2056804" y="917538"/>
            <a:ext cx="1989416" cy="18041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a:off x="2983992" y="3317807"/>
            <a:ext cx="1015968"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2641420" y="4071899"/>
            <a:ext cx="1404800" cy="1868925"/>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Imagen 30"/>
          <p:cNvPicPr>
            <a:picLocks noChangeAspect="1"/>
          </p:cNvPicPr>
          <p:nvPr/>
        </p:nvPicPr>
        <p:blipFill rotWithShape="1">
          <a:blip r:embed="rId7"/>
          <a:srcRect l="82526" t="60092" r="12979" b="31844"/>
          <a:stretch/>
        </p:blipFill>
        <p:spPr>
          <a:xfrm>
            <a:off x="7080201" y="4345979"/>
            <a:ext cx="1769402" cy="1784775"/>
          </a:xfrm>
          <a:prstGeom prst="rect">
            <a:avLst/>
          </a:prstGeom>
        </p:spPr>
      </p:pic>
      <p:sp>
        <p:nvSpPr>
          <p:cNvPr id="2" name="CuadroTexto 1"/>
          <p:cNvSpPr txBox="1"/>
          <p:nvPr/>
        </p:nvSpPr>
        <p:spPr>
          <a:xfrm>
            <a:off x="7116436" y="6172168"/>
            <a:ext cx="1733167" cy="646331"/>
          </a:xfrm>
          <a:prstGeom prst="rect">
            <a:avLst/>
          </a:prstGeom>
          <a:noFill/>
        </p:spPr>
        <p:txBody>
          <a:bodyPr wrap="none" rtlCol="0">
            <a:spAutoFit/>
          </a:bodyPr>
          <a:lstStyle/>
          <a:p>
            <a:r>
              <a:rPr lang="es-US" sz="3600" b="1" dirty="0" smtClean="0">
                <a:latin typeface="Garamond" panose="02020404030301010803" pitchFamily="18" charset="0"/>
              </a:rPr>
              <a:t>Tiempo</a:t>
            </a:r>
            <a:endParaRPr lang="en-US" sz="3600" b="1" dirty="0">
              <a:latin typeface="Garamond" panose="02020404030301010803" pitchFamily="18" charset="0"/>
            </a:endParaRPr>
          </a:p>
        </p:txBody>
      </p:sp>
      <p:cxnSp>
        <p:nvCxnSpPr>
          <p:cNvPr id="8" name="Conector angular 7"/>
          <p:cNvCxnSpPr/>
          <p:nvPr/>
        </p:nvCxnSpPr>
        <p:spPr>
          <a:xfrm>
            <a:off x="5174174" y="4175436"/>
            <a:ext cx="1753821" cy="1334224"/>
          </a:xfrm>
          <a:prstGeom prst="bentConnector3">
            <a:avLst>
              <a:gd name="adj1" fmla="val 469"/>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8" name="Imagen 37"/>
          <p:cNvPicPr>
            <a:picLocks noChangeAspect="1"/>
          </p:cNvPicPr>
          <p:nvPr/>
        </p:nvPicPr>
        <p:blipFill rotWithShape="1">
          <a:blip r:embed="rId6"/>
          <a:srcRect l="50110" t="44620" r="45742" b="48002"/>
          <a:stretch/>
        </p:blipFill>
        <p:spPr>
          <a:xfrm>
            <a:off x="4046220" y="2496385"/>
            <a:ext cx="2054313" cy="2054313"/>
          </a:xfrm>
          <a:prstGeom prst="rect">
            <a:avLst/>
          </a:prstGeom>
        </p:spPr>
      </p:pic>
    </p:spTree>
    <p:extLst>
      <p:ext uri="{BB962C8B-B14F-4D97-AF65-F5344CB8AC3E}">
        <p14:creationId xmlns:p14="http://schemas.microsoft.com/office/powerpoint/2010/main" val="400261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p:cNvPicPr>
            <a:picLocks noChangeAspect="1"/>
          </p:cNvPicPr>
          <p:nvPr/>
        </p:nvPicPr>
        <p:blipFill rotWithShape="1">
          <a:blip r:embed="rId3"/>
          <a:srcRect l="16282" t="25666" r="77497" b="64088"/>
          <a:stretch/>
        </p:blipFill>
        <p:spPr>
          <a:xfrm>
            <a:off x="848579" y="727755"/>
            <a:ext cx="826983" cy="765724"/>
          </a:xfrm>
          <a:prstGeom prst="rect">
            <a:avLst/>
          </a:prstGeom>
        </p:spPr>
      </p:pic>
      <p:sp>
        <p:nvSpPr>
          <p:cNvPr id="4" name="Marcador de número de diapositiva 3"/>
          <p:cNvSpPr>
            <a:spLocks noGrp="1"/>
          </p:cNvSpPr>
          <p:nvPr>
            <p:ph type="sldNum" sz="quarter" idx="12"/>
          </p:nvPr>
        </p:nvSpPr>
        <p:spPr/>
        <p:txBody>
          <a:bodyPr/>
          <a:lstStyle/>
          <a:p>
            <a:fld id="{58E0FE9A-57EB-4AED-89AA-21B40A82A3B3}" type="slidenum">
              <a:rPr lang="es-ES" smtClean="0"/>
              <a:t>26</a:t>
            </a:fld>
            <a:endParaRPr lang="es-ES"/>
          </a:p>
        </p:txBody>
      </p:sp>
      <p:pic>
        <p:nvPicPr>
          <p:cNvPr id="5" name="Imagen 4"/>
          <p:cNvPicPr>
            <a:picLocks noChangeAspect="1"/>
          </p:cNvPicPr>
          <p:nvPr/>
        </p:nvPicPr>
        <p:blipFill rotWithShape="1">
          <a:blip r:embed="rId4"/>
          <a:srcRect l="64881" t="60081" r="31721" b="36298"/>
          <a:stretch/>
        </p:blipFill>
        <p:spPr>
          <a:xfrm>
            <a:off x="-10434" y="1288189"/>
            <a:ext cx="874189" cy="560862"/>
          </a:xfrm>
          <a:prstGeom prst="rect">
            <a:avLst/>
          </a:prstGeom>
        </p:spPr>
      </p:pic>
      <p:pic>
        <p:nvPicPr>
          <p:cNvPr id="9" name="Imagen 8"/>
          <p:cNvPicPr>
            <a:picLocks noChangeAspect="1"/>
          </p:cNvPicPr>
          <p:nvPr/>
        </p:nvPicPr>
        <p:blipFill rotWithShape="1">
          <a:blip r:embed="rId5"/>
          <a:srcRect l="33102" t="45748" r="62405" b="45851"/>
          <a:stretch/>
        </p:blipFill>
        <p:spPr>
          <a:xfrm>
            <a:off x="279139" y="3894254"/>
            <a:ext cx="584616" cy="614597"/>
          </a:xfrm>
          <a:prstGeom prst="rect">
            <a:avLst/>
          </a:prstGeom>
        </p:spPr>
      </p:pic>
      <p:pic>
        <p:nvPicPr>
          <p:cNvPr id="12" name="Imagen 11"/>
          <p:cNvPicPr>
            <a:picLocks noChangeAspect="1"/>
          </p:cNvPicPr>
          <p:nvPr/>
        </p:nvPicPr>
        <p:blipFill rotWithShape="1">
          <a:blip r:embed="rId5"/>
          <a:srcRect l="33102" t="45748" r="62405" b="45851"/>
          <a:stretch/>
        </p:blipFill>
        <p:spPr>
          <a:xfrm>
            <a:off x="991900" y="4004462"/>
            <a:ext cx="584616" cy="614597"/>
          </a:xfrm>
          <a:prstGeom prst="rect">
            <a:avLst/>
          </a:prstGeom>
        </p:spPr>
      </p:pic>
      <p:pic>
        <p:nvPicPr>
          <p:cNvPr id="13" name="Imagen 12"/>
          <p:cNvPicPr>
            <a:picLocks noChangeAspect="1"/>
          </p:cNvPicPr>
          <p:nvPr/>
        </p:nvPicPr>
        <p:blipFill rotWithShape="1">
          <a:blip r:embed="rId5"/>
          <a:srcRect l="33102" t="45748" r="62405" b="45851"/>
          <a:stretch/>
        </p:blipFill>
        <p:spPr>
          <a:xfrm>
            <a:off x="2056804" y="3457302"/>
            <a:ext cx="584616" cy="614597"/>
          </a:xfrm>
          <a:prstGeom prst="rect">
            <a:avLst/>
          </a:prstGeom>
        </p:spPr>
      </p:pic>
      <p:pic>
        <p:nvPicPr>
          <p:cNvPr id="14" name="Imagen 13"/>
          <p:cNvPicPr>
            <a:picLocks noChangeAspect="1"/>
          </p:cNvPicPr>
          <p:nvPr/>
        </p:nvPicPr>
        <p:blipFill rotWithShape="1">
          <a:blip r:embed="rId5"/>
          <a:srcRect l="33102" t="45748" r="62405" b="45851"/>
          <a:stretch/>
        </p:blipFill>
        <p:spPr>
          <a:xfrm>
            <a:off x="1315910" y="3532917"/>
            <a:ext cx="584616" cy="614597"/>
          </a:xfrm>
          <a:prstGeom prst="rect">
            <a:avLst/>
          </a:prstGeom>
        </p:spPr>
      </p:pic>
      <p:pic>
        <p:nvPicPr>
          <p:cNvPr id="15" name="Imagen 14"/>
          <p:cNvPicPr>
            <a:picLocks noChangeAspect="1"/>
          </p:cNvPicPr>
          <p:nvPr/>
        </p:nvPicPr>
        <p:blipFill rotWithShape="1">
          <a:blip r:embed="rId5"/>
          <a:srcRect l="33102" t="45748" r="62405" b="45851"/>
          <a:stretch/>
        </p:blipFill>
        <p:spPr>
          <a:xfrm>
            <a:off x="1437473" y="2861875"/>
            <a:ext cx="584616" cy="614597"/>
          </a:xfrm>
          <a:prstGeom prst="rect">
            <a:avLst/>
          </a:prstGeom>
        </p:spPr>
      </p:pic>
      <p:pic>
        <p:nvPicPr>
          <p:cNvPr id="16" name="Imagen 15"/>
          <p:cNvPicPr>
            <a:picLocks noChangeAspect="1"/>
          </p:cNvPicPr>
          <p:nvPr/>
        </p:nvPicPr>
        <p:blipFill rotWithShape="1">
          <a:blip r:embed="rId5"/>
          <a:srcRect l="33102" t="45748" r="62405" b="45851"/>
          <a:stretch/>
        </p:blipFill>
        <p:spPr>
          <a:xfrm>
            <a:off x="1938431" y="2400928"/>
            <a:ext cx="584616" cy="614597"/>
          </a:xfrm>
          <a:prstGeom prst="rect">
            <a:avLst/>
          </a:prstGeom>
        </p:spPr>
      </p:pic>
      <p:pic>
        <p:nvPicPr>
          <p:cNvPr id="19" name="Imagen 18"/>
          <p:cNvPicPr>
            <a:picLocks noChangeAspect="1"/>
          </p:cNvPicPr>
          <p:nvPr/>
        </p:nvPicPr>
        <p:blipFill rotWithShape="1">
          <a:blip r:embed="rId6"/>
          <a:srcRect l="58614" t="45377" r="37878" b="48904"/>
          <a:stretch/>
        </p:blipFill>
        <p:spPr>
          <a:xfrm>
            <a:off x="209509" y="122862"/>
            <a:ext cx="866968" cy="794676"/>
          </a:xfrm>
          <a:prstGeom prst="rect">
            <a:avLst/>
          </a:prstGeom>
        </p:spPr>
      </p:pic>
      <p:pic>
        <p:nvPicPr>
          <p:cNvPr id="30" name="Imagen 29"/>
          <p:cNvPicPr>
            <a:picLocks noChangeAspect="1"/>
          </p:cNvPicPr>
          <p:nvPr/>
        </p:nvPicPr>
        <p:blipFill rotWithShape="1">
          <a:blip r:embed="rId5"/>
          <a:srcRect l="33102" t="45748" r="62405" b="45851"/>
          <a:stretch/>
        </p:blipFill>
        <p:spPr>
          <a:xfrm>
            <a:off x="105370" y="3153070"/>
            <a:ext cx="584616" cy="614597"/>
          </a:xfrm>
          <a:prstGeom prst="rect">
            <a:avLst/>
          </a:prstGeom>
        </p:spPr>
      </p:pic>
      <p:pic>
        <p:nvPicPr>
          <p:cNvPr id="32" name="Imagen 31"/>
          <p:cNvPicPr>
            <a:picLocks noChangeAspect="1"/>
          </p:cNvPicPr>
          <p:nvPr/>
        </p:nvPicPr>
        <p:blipFill rotWithShape="1">
          <a:blip r:embed="rId5"/>
          <a:srcRect l="33102" t="45748" r="62405" b="45851"/>
          <a:stretch/>
        </p:blipFill>
        <p:spPr>
          <a:xfrm>
            <a:off x="166175" y="2360901"/>
            <a:ext cx="584616" cy="614597"/>
          </a:xfrm>
          <a:prstGeom prst="rect">
            <a:avLst/>
          </a:prstGeom>
        </p:spPr>
      </p:pic>
      <p:pic>
        <p:nvPicPr>
          <p:cNvPr id="33" name="Imagen 32"/>
          <p:cNvPicPr>
            <a:picLocks noChangeAspect="1"/>
          </p:cNvPicPr>
          <p:nvPr/>
        </p:nvPicPr>
        <p:blipFill rotWithShape="1">
          <a:blip r:embed="rId5"/>
          <a:srcRect l="33102" t="45748" r="62405" b="45851"/>
          <a:stretch/>
        </p:blipFill>
        <p:spPr>
          <a:xfrm>
            <a:off x="671078" y="3317807"/>
            <a:ext cx="584616" cy="614597"/>
          </a:xfrm>
          <a:prstGeom prst="rect">
            <a:avLst/>
          </a:prstGeom>
        </p:spPr>
      </p:pic>
      <p:pic>
        <p:nvPicPr>
          <p:cNvPr id="35" name="Imagen 34"/>
          <p:cNvPicPr>
            <a:picLocks noChangeAspect="1"/>
          </p:cNvPicPr>
          <p:nvPr/>
        </p:nvPicPr>
        <p:blipFill rotWithShape="1">
          <a:blip r:embed="rId5"/>
          <a:srcRect l="33102" t="45748" r="62405" b="45851"/>
          <a:stretch/>
        </p:blipFill>
        <p:spPr>
          <a:xfrm>
            <a:off x="694309" y="2631152"/>
            <a:ext cx="584616" cy="614597"/>
          </a:xfrm>
          <a:prstGeom prst="rect">
            <a:avLst/>
          </a:prstGeom>
        </p:spPr>
      </p:pic>
      <p:pic>
        <p:nvPicPr>
          <p:cNvPr id="36" name="Imagen 35"/>
          <p:cNvPicPr>
            <a:picLocks noChangeAspect="1"/>
          </p:cNvPicPr>
          <p:nvPr/>
        </p:nvPicPr>
        <p:blipFill rotWithShape="1">
          <a:blip r:embed="rId5"/>
          <a:srcRect l="33102" t="45748" r="62405" b="45851"/>
          <a:stretch/>
        </p:blipFill>
        <p:spPr>
          <a:xfrm>
            <a:off x="731294" y="2107137"/>
            <a:ext cx="584616" cy="614597"/>
          </a:xfrm>
          <a:prstGeom prst="rect">
            <a:avLst/>
          </a:prstGeom>
        </p:spPr>
      </p:pic>
      <p:pic>
        <p:nvPicPr>
          <p:cNvPr id="37" name="Imagen 36"/>
          <p:cNvPicPr>
            <a:picLocks noChangeAspect="1"/>
          </p:cNvPicPr>
          <p:nvPr/>
        </p:nvPicPr>
        <p:blipFill rotWithShape="1">
          <a:blip r:embed="rId5"/>
          <a:srcRect l="33102" t="45748" r="62405" b="45851"/>
          <a:stretch/>
        </p:blipFill>
        <p:spPr>
          <a:xfrm>
            <a:off x="1239931" y="2125558"/>
            <a:ext cx="584616" cy="614597"/>
          </a:xfrm>
          <a:prstGeom prst="rect">
            <a:avLst/>
          </a:prstGeom>
        </p:spPr>
      </p:pic>
      <p:pic>
        <p:nvPicPr>
          <p:cNvPr id="18" name="Imagen 17"/>
          <p:cNvPicPr>
            <a:picLocks noChangeAspect="1"/>
          </p:cNvPicPr>
          <p:nvPr/>
        </p:nvPicPr>
        <p:blipFill rotWithShape="1">
          <a:blip r:embed="rId5"/>
          <a:srcRect l="25844" t="48187" r="70700" b="46056"/>
          <a:stretch/>
        </p:blipFill>
        <p:spPr>
          <a:xfrm>
            <a:off x="1036573" y="5167154"/>
            <a:ext cx="826134" cy="773670"/>
          </a:xfrm>
          <a:prstGeom prst="rect">
            <a:avLst/>
          </a:prstGeom>
        </p:spPr>
      </p:pic>
      <p:pic>
        <p:nvPicPr>
          <p:cNvPr id="20" name="Imagen 19"/>
          <p:cNvPicPr>
            <a:picLocks noChangeAspect="1"/>
          </p:cNvPicPr>
          <p:nvPr/>
        </p:nvPicPr>
        <p:blipFill rotWithShape="1">
          <a:blip r:embed="rId5"/>
          <a:srcRect l="25844" t="48187" r="70700" b="46056"/>
          <a:stretch/>
        </p:blipFill>
        <p:spPr>
          <a:xfrm>
            <a:off x="1144020" y="6044829"/>
            <a:ext cx="826134" cy="773670"/>
          </a:xfrm>
          <a:prstGeom prst="rect">
            <a:avLst/>
          </a:prstGeom>
        </p:spPr>
      </p:pic>
      <p:pic>
        <p:nvPicPr>
          <p:cNvPr id="21" name="Imagen 20"/>
          <p:cNvPicPr>
            <a:picLocks noChangeAspect="1"/>
          </p:cNvPicPr>
          <p:nvPr/>
        </p:nvPicPr>
        <p:blipFill rotWithShape="1">
          <a:blip r:embed="rId5"/>
          <a:srcRect l="25844" t="48187" r="70700" b="46056"/>
          <a:stretch/>
        </p:blipFill>
        <p:spPr>
          <a:xfrm>
            <a:off x="306072" y="5996469"/>
            <a:ext cx="826134" cy="773670"/>
          </a:xfrm>
          <a:prstGeom prst="rect">
            <a:avLst/>
          </a:prstGeom>
        </p:spPr>
      </p:pic>
      <p:pic>
        <p:nvPicPr>
          <p:cNvPr id="22" name="Imagen 21"/>
          <p:cNvPicPr>
            <a:picLocks noChangeAspect="1"/>
          </p:cNvPicPr>
          <p:nvPr/>
        </p:nvPicPr>
        <p:blipFill rotWithShape="1">
          <a:blip r:embed="rId5"/>
          <a:srcRect l="25844" t="48187" r="70700" b="46056"/>
          <a:stretch/>
        </p:blipFill>
        <p:spPr>
          <a:xfrm>
            <a:off x="114904" y="5069405"/>
            <a:ext cx="826134" cy="773670"/>
          </a:xfrm>
          <a:prstGeom prst="rect">
            <a:avLst/>
          </a:prstGeom>
        </p:spPr>
      </p:pic>
      <p:pic>
        <p:nvPicPr>
          <p:cNvPr id="23" name="Imagen 22"/>
          <p:cNvPicPr>
            <a:picLocks noChangeAspect="1"/>
          </p:cNvPicPr>
          <p:nvPr/>
        </p:nvPicPr>
        <p:blipFill rotWithShape="1">
          <a:blip r:embed="rId6"/>
          <a:srcRect l="50110" t="44620" r="45742" b="48002"/>
          <a:stretch/>
        </p:blipFill>
        <p:spPr>
          <a:xfrm>
            <a:off x="4278477" y="2244441"/>
            <a:ext cx="1930995" cy="1930995"/>
          </a:xfrm>
          <a:prstGeom prst="rect">
            <a:avLst/>
          </a:prstGeom>
        </p:spPr>
      </p:pic>
      <p:cxnSp>
        <p:nvCxnSpPr>
          <p:cNvPr id="3" name="Conector recto de flecha 2"/>
          <p:cNvCxnSpPr/>
          <p:nvPr/>
        </p:nvCxnSpPr>
        <p:spPr>
          <a:xfrm>
            <a:off x="2056804" y="917538"/>
            <a:ext cx="1989416" cy="18041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a:off x="2983992" y="3317807"/>
            <a:ext cx="1015968" cy="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2641420" y="4071899"/>
            <a:ext cx="1404800" cy="1868925"/>
          </a:xfrm>
          <a:prstGeom prst="straightConnector1">
            <a:avLst/>
          </a:prstGeom>
          <a:ln w="381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Imagen 25"/>
          <p:cNvPicPr>
            <a:picLocks noChangeAspect="1"/>
          </p:cNvPicPr>
          <p:nvPr/>
        </p:nvPicPr>
        <p:blipFill rotWithShape="1">
          <a:blip r:embed="rId7"/>
          <a:srcRect l="57758" t="25051" r="36136" b="63564"/>
          <a:stretch/>
        </p:blipFill>
        <p:spPr>
          <a:xfrm>
            <a:off x="6666385" y="1580864"/>
            <a:ext cx="747103" cy="783148"/>
          </a:xfrm>
          <a:prstGeom prst="rect">
            <a:avLst/>
          </a:prstGeom>
        </p:spPr>
      </p:pic>
      <p:pic>
        <p:nvPicPr>
          <p:cNvPr id="27" name="Imagen 26"/>
          <p:cNvPicPr>
            <a:picLocks noChangeAspect="1"/>
          </p:cNvPicPr>
          <p:nvPr/>
        </p:nvPicPr>
        <p:blipFill rotWithShape="1">
          <a:blip r:embed="rId7"/>
          <a:srcRect l="57758" t="25051" r="36136" b="63564"/>
          <a:stretch/>
        </p:blipFill>
        <p:spPr>
          <a:xfrm>
            <a:off x="7527765" y="2032916"/>
            <a:ext cx="631715" cy="662193"/>
          </a:xfrm>
          <a:prstGeom prst="rect">
            <a:avLst/>
          </a:prstGeom>
        </p:spPr>
      </p:pic>
      <p:pic>
        <p:nvPicPr>
          <p:cNvPr id="28" name="Imagen 27"/>
          <p:cNvPicPr>
            <a:picLocks noChangeAspect="1"/>
          </p:cNvPicPr>
          <p:nvPr/>
        </p:nvPicPr>
        <p:blipFill rotWithShape="1">
          <a:blip r:embed="rId7"/>
          <a:srcRect l="57758" t="25051" r="36136" b="63564"/>
          <a:stretch/>
        </p:blipFill>
        <p:spPr>
          <a:xfrm>
            <a:off x="7090628" y="441290"/>
            <a:ext cx="874274" cy="916455"/>
          </a:xfrm>
          <a:prstGeom prst="rect">
            <a:avLst/>
          </a:prstGeom>
        </p:spPr>
      </p:pic>
      <p:pic>
        <p:nvPicPr>
          <p:cNvPr id="29" name="Imagen 28"/>
          <p:cNvPicPr>
            <a:picLocks noChangeAspect="1"/>
          </p:cNvPicPr>
          <p:nvPr/>
        </p:nvPicPr>
        <p:blipFill rotWithShape="1">
          <a:blip r:embed="rId7"/>
          <a:srcRect l="57758" t="25051" r="36136" b="63564"/>
          <a:stretch/>
        </p:blipFill>
        <p:spPr>
          <a:xfrm>
            <a:off x="8069945" y="899518"/>
            <a:ext cx="1052907" cy="1103707"/>
          </a:xfrm>
          <a:prstGeom prst="rect">
            <a:avLst/>
          </a:prstGeom>
        </p:spPr>
      </p:pic>
      <p:pic>
        <p:nvPicPr>
          <p:cNvPr id="31" name="Imagen 30"/>
          <p:cNvPicPr>
            <a:picLocks noChangeAspect="1"/>
          </p:cNvPicPr>
          <p:nvPr/>
        </p:nvPicPr>
        <p:blipFill rotWithShape="1">
          <a:blip r:embed="rId8"/>
          <a:srcRect l="82526" t="60092" r="12979" b="31844"/>
          <a:stretch/>
        </p:blipFill>
        <p:spPr>
          <a:xfrm>
            <a:off x="7080201" y="4345979"/>
            <a:ext cx="1769402" cy="1784775"/>
          </a:xfrm>
          <a:prstGeom prst="rect">
            <a:avLst/>
          </a:prstGeom>
        </p:spPr>
      </p:pic>
      <p:sp>
        <p:nvSpPr>
          <p:cNvPr id="2" name="CuadroTexto 1"/>
          <p:cNvSpPr txBox="1"/>
          <p:nvPr/>
        </p:nvSpPr>
        <p:spPr>
          <a:xfrm>
            <a:off x="6960207" y="2741907"/>
            <a:ext cx="1766830" cy="646331"/>
          </a:xfrm>
          <a:prstGeom prst="rect">
            <a:avLst/>
          </a:prstGeom>
          <a:noFill/>
        </p:spPr>
        <p:txBody>
          <a:bodyPr wrap="square" rtlCol="0">
            <a:spAutoFit/>
          </a:bodyPr>
          <a:lstStyle/>
          <a:p>
            <a:r>
              <a:rPr lang="es-US" sz="3600" b="1" dirty="0" smtClean="0">
                <a:latin typeface="Garamond" panose="02020404030301010803" pitchFamily="18" charset="0"/>
              </a:rPr>
              <a:t>Espacio</a:t>
            </a:r>
            <a:endParaRPr lang="en-US" sz="3600" b="1" dirty="0">
              <a:latin typeface="Garamond" panose="02020404030301010803" pitchFamily="18" charset="0"/>
            </a:endParaRPr>
          </a:p>
        </p:txBody>
      </p:sp>
      <p:cxnSp>
        <p:nvCxnSpPr>
          <p:cNvPr id="34" name="Conector angular 33"/>
          <p:cNvCxnSpPr/>
          <p:nvPr/>
        </p:nvCxnSpPr>
        <p:spPr>
          <a:xfrm>
            <a:off x="5174174" y="4175436"/>
            <a:ext cx="1753821" cy="1334224"/>
          </a:xfrm>
          <a:prstGeom prst="bentConnector3">
            <a:avLst>
              <a:gd name="adj1" fmla="val 46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p:cNvCxnSpPr/>
          <p:nvPr/>
        </p:nvCxnSpPr>
        <p:spPr>
          <a:xfrm flipV="1">
            <a:off x="5174174" y="917538"/>
            <a:ext cx="1492211" cy="1085687"/>
          </a:xfrm>
          <a:prstGeom prst="bentConnector3">
            <a:avLst>
              <a:gd name="adj1" fmla="val 97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96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27</a:t>
            </a:fld>
            <a:endParaRPr lang="es-ES"/>
          </a:p>
        </p:txBody>
      </p:sp>
      <p:pic>
        <p:nvPicPr>
          <p:cNvPr id="38" name="Imagen 37"/>
          <p:cNvPicPr>
            <a:picLocks noChangeAspect="1"/>
          </p:cNvPicPr>
          <p:nvPr/>
        </p:nvPicPr>
        <p:blipFill rotWithShape="1">
          <a:blip r:embed="rId3"/>
          <a:srcRect l="47355" t="40424" r="47091" b="50705"/>
          <a:stretch/>
        </p:blipFill>
        <p:spPr>
          <a:xfrm>
            <a:off x="8610600" y="654940"/>
            <a:ext cx="2316480" cy="220256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Flecha derecha 7"/>
          <p:cNvSpPr/>
          <p:nvPr/>
        </p:nvSpPr>
        <p:spPr>
          <a:xfrm>
            <a:off x="6994138" y="1649032"/>
            <a:ext cx="1372622" cy="78898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adroTexto 10"/>
          <p:cNvSpPr txBox="1"/>
          <p:nvPr/>
        </p:nvSpPr>
        <p:spPr>
          <a:xfrm>
            <a:off x="8366760" y="2857500"/>
            <a:ext cx="3101939" cy="707886"/>
          </a:xfrm>
          <a:prstGeom prst="rect">
            <a:avLst/>
          </a:prstGeom>
          <a:noFill/>
        </p:spPr>
        <p:txBody>
          <a:bodyPr wrap="none" rtlCol="0">
            <a:spAutoFit/>
          </a:bodyPr>
          <a:lstStyle/>
          <a:p>
            <a:r>
              <a:rPr lang="es-US" sz="4000" b="1" dirty="0" smtClean="0">
                <a:latin typeface="Garamond" panose="02020404030301010803" pitchFamily="18" charset="0"/>
              </a:rPr>
              <a:t>Restricciones</a:t>
            </a:r>
            <a:endParaRPr lang="en-US" sz="4000" b="1" dirty="0">
              <a:latin typeface="Garamond" panose="02020404030301010803" pitchFamily="18" charset="0"/>
            </a:endParaRPr>
          </a:p>
        </p:txBody>
      </p:sp>
      <p:sp>
        <p:nvSpPr>
          <p:cNvPr id="39" name="Elipse 38"/>
          <p:cNvSpPr/>
          <p:nvPr/>
        </p:nvSpPr>
        <p:spPr>
          <a:xfrm>
            <a:off x="175259" y="988219"/>
            <a:ext cx="6750298" cy="42637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Imagen 39"/>
          <p:cNvPicPr>
            <a:picLocks noChangeAspect="1"/>
          </p:cNvPicPr>
          <p:nvPr/>
        </p:nvPicPr>
        <p:blipFill rotWithShape="1">
          <a:blip r:embed="rId4"/>
          <a:srcRect l="37759" t="20312" r="32372" b="41250"/>
          <a:stretch/>
        </p:blipFill>
        <p:spPr>
          <a:xfrm>
            <a:off x="1394460" y="1557054"/>
            <a:ext cx="4320540" cy="3126037"/>
          </a:xfrm>
          <a:prstGeom prst="rect">
            <a:avLst/>
          </a:prstGeom>
        </p:spPr>
      </p:pic>
    </p:spTree>
    <p:extLst>
      <p:ext uri="{BB962C8B-B14F-4D97-AF65-F5344CB8AC3E}">
        <p14:creationId xmlns:p14="http://schemas.microsoft.com/office/powerpoint/2010/main" val="3811022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28</a:t>
            </a:fld>
            <a:endParaRPr lang="es-ES"/>
          </a:p>
        </p:txBody>
      </p:sp>
      <p:sp>
        <p:nvSpPr>
          <p:cNvPr id="6" name="Elipse 5"/>
          <p:cNvSpPr/>
          <p:nvPr/>
        </p:nvSpPr>
        <p:spPr>
          <a:xfrm>
            <a:off x="175259" y="988219"/>
            <a:ext cx="6750298" cy="42637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p:cNvPicPr>
            <a:picLocks noChangeAspect="1"/>
          </p:cNvPicPr>
          <p:nvPr/>
        </p:nvPicPr>
        <p:blipFill rotWithShape="1">
          <a:blip r:embed="rId3"/>
          <a:srcRect l="37759" t="20312" r="32372" b="41250"/>
          <a:stretch/>
        </p:blipFill>
        <p:spPr>
          <a:xfrm>
            <a:off x="1394460" y="1557054"/>
            <a:ext cx="4320540" cy="3126037"/>
          </a:xfrm>
          <a:prstGeom prst="rect">
            <a:avLst/>
          </a:prstGeom>
        </p:spPr>
      </p:pic>
      <p:pic>
        <p:nvPicPr>
          <p:cNvPr id="38" name="Imagen 37"/>
          <p:cNvPicPr>
            <a:picLocks noChangeAspect="1"/>
          </p:cNvPicPr>
          <p:nvPr/>
        </p:nvPicPr>
        <p:blipFill rotWithShape="1">
          <a:blip r:embed="rId4"/>
          <a:srcRect l="47355" t="40424" r="47091" b="50705"/>
          <a:stretch/>
        </p:blipFill>
        <p:spPr>
          <a:xfrm>
            <a:off x="8610600" y="654940"/>
            <a:ext cx="2316480" cy="220256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Flecha derecha 7"/>
          <p:cNvSpPr/>
          <p:nvPr/>
        </p:nvSpPr>
        <p:spPr>
          <a:xfrm>
            <a:off x="6994138" y="1649032"/>
            <a:ext cx="1372622" cy="788988"/>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p:cNvPicPr>
            <a:picLocks noChangeAspect="1"/>
          </p:cNvPicPr>
          <p:nvPr/>
        </p:nvPicPr>
        <p:blipFill rotWithShape="1">
          <a:blip r:embed="rId5"/>
          <a:srcRect l="47242" t="41028" r="47431" b="51512"/>
          <a:stretch/>
        </p:blipFill>
        <p:spPr>
          <a:xfrm>
            <a:off x="7325221" y="4122877"/>
            <a:ext cx="2623075" cy="2064978"/>
          </a:xfrm>
          <a:prstGeom prst="rect">
            <a:avLst/>
          </a:prstGeom>
        </p:spPr>
      </p:pic>
      <p:sp>
        <p:nvSpPr>
          <p:cNvPr id="5" name="Flecha curvada hacia la izquierda 4"/>
          <p:cNvSpPr/>
          <p:nvPr/>
        </p:nvSpPr>
        <p:spPr>
          <a:xfrm>
            <a:off x="10347960" y="3120073"/>
            <a:ext cx="1158240" cy="2973704"/>
          </a:xfrm>
          <a:prstGeom prst="curvedLeftArrow">
            <a:avLst>
              <a:gd name="adj1" fmla="val 21635"/>
              <a:gd name="adj2" fmla="val 98858"/>
              <a:gd name="adj3" fmla="val 1710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adroTexto 6"/>
          <p:cNvSpPr txBox="1"/>
          <p:nvPr/>
        </p:nvSpPr>
        <p:spPr>
          <a:xfrm>
            <a:off x="7593943" y="6117589"/>
            <a:ext cx="2033314" cy="707886"/>
          </a:xfrm>
          <a:prstGeom prst="rect">
            <a:avLst/>
          </a:prstGeom>
          <a:noFill/>
        </p:spPr>
        <p:txBody>
          <a:bodyPr wrap="none" rtlCol="0">
            <a:spAutoFit/>
          </a:bodyPr>
          <a:lstStyle/>
          <a:p>
            <a:r>
              <a:rPr lang="es-US" sz="4000" b="1" dirty="0" smtClean="0">
                <a:latin typeface="Garamond" panose="02020404030301010803" pitchFamily="18" charset="0"/>
              </a:rPr>
              <a:t>Objetivo</a:t>
            </a:r>
            <a:endParaRPr lang="en-US" sz="4000" b="1" dirty="0">
              <a:latin typeface="Garamond" panose="02020404030301010803" pitchFamily="18" charset="0"/>
            </a:endParaRPr>
          </a:p>
        </p:txBody>
      </p:sp>
    </p:spTree>
    <p:extLst>
      <p:ext uri="{BB962C8B-B14F-4D97-AF65-F5344CB8AC3E}">
        <p14:creationId xmlns:p14="http://schemas.microsoft.com/office/powerpoint/2010/main" val="36977068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7596"/>
            <a:ext cx="12191999" cy="6820401"/>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29</a:t>
            </a:fld>
            <a:endParaRPr lang="es-ES"/>
          </a:p>
        </p:txBody>
      </p:sp>
    </p:spTree>
    <p:extLst>
      <p:ext uri="{BB962C8B-B14F-4D97-AF65-F5344CB8AC3E}">
        <p14:creationId xmlns:p14="http://schemas.microsoft.com/office/powerpoint/2010/main" val="26310660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87669"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sp>
        <p:nvSpPr>
          <p:cNvPr id="3" name="Marcador de número de diapositiva 2"/>
          <p:cNvSpPr>
            <a:spLocks noGrp="1"/>
          </p:cNvSpPr>
          <p:nvPr>
            <p:ph type="sldNum" sz="quarter" idx="12"/>
          </p:nvPr>
        </p:nvSpPr>
        <p:spPr/>
        <p:txBody>
          <a:bodyPr/>
          <a:lstStyle/>
          <a:p>
            <a:fld id="{58E0FE9A-57EB-4AED-89AA-21B40A82A3B3}" type="slidenum">
              <a:rPr lang="es-ES" smtClean="0"/>
              <a:t>3</a:t>
            </a:fld>
            <a:endParaRPr lang="es-ES"/>
          </a:p>
        </p:txBody>
      </p:sp>
    </p:spTree>
    <p:extLst>
      <p:ext uri="{BB962C8B-B14F-4D97-AF65-F5344CB8AC3E}">
        <p14:creationId xmlns:p14="http://schemas.microsoft.com/office/powerpoint/2010/main" val="36019842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7596"/>
            <a:ext cx="12191999" cy="6820401"/>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30</a:t>
            </a:fld>
            <a:endParaRPr lang="es-ES"/>
          </a:p>
        </p:txBody>
      </p:sp>
      <p:sp>
        <p:nvSpPr>
          <p:cNvPr id="3" name="Elipse 2"/>
          <p:cNvSpPr/>
          <p:nvPr/>
        </p:nvSpPr>
        <p:spPr>
          <a:xfrm>
            <a:off x="9020908" y="1620213"/>
            <a:ext cx="2919046" cy="112298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361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7596"/>
            <a:ext cx="12191999" cy="6820401"/>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31</a:t>
            </a:fld>
            <a:endParaRPr lang="es-ES"/>
          </a:p>
        </p:txBody>
      </p:sp>
      <p:sp>
        <p:nvSpPr>
          <p:cNvPr id="3" name="Elipse 2"/>
          <p:cNvSpPr/>
          <p:nvPr/>
        </p:nvSpPr>
        <p:spPr>
          <a:xfrm>
            <a:off x="158262" y="4853351"/>
            <a:ext cx="2919046" cy="86164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4687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7596"/>
            <a:ext cx="12191999" cy="6820401"/>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32</a:t>
            </a:fld>
            <a:endParaRPr lang="es-ES"/>
          </a:p>
        </p:txBody>
      </p:sp>
      <p:sp>
        <p:nvSpPr>
          <p:cNvPr id="3" name="Elipse 2"/>
          <p:cNvSpPr/>
          <p:nvPr/>
        </p:nvSpPr>
        <p:spPr>
          <a:xfrm>
            <a:off x="193431" y="3958967"/>
            <a:ext cx="2919046" cy="1122987"/>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632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33</a:t>
            </a:fld>
            <a:endParaRPr lang="es-ES"/>
          </a:p>
        </p:txBody>
      </p:sp>
      <p:sp>
        <p:nvSpPr>
          <p:cNvPr id="2" name="CuadroTexto 1"/>
          <p:cNvSpPr txBox="1"/>
          <p:nvPr/>
        </p:nvSpPr>
        <p:spPr>
          <a:xfrm>
            <a:off x="8735820" y="13963"/>
            <a:ext cx="3456180" cy="707886"/>
          </a:xfrm>
          <a:prstGeom prst="rect">
            <a:avLst/>
          </a:prstGeom>
          <a:noFill/>
        </p:spPr>
        <p:txBody>
          <a:bodyPr wrap="square" rtlCol="0">
            <a:spAutoFit/>
          </a:bodyPr>
          <a:lstStyle/>
          <a:p>
            <a:r>
              <a:rPr lang="es-ES" sz="4000" b="1" dirty="0">
                <a:latin typeface="Garamond" panose="02020404030301010803" pitchFamily="18" charset="0"/>
                <a:cs typeface="Arial" panose="020B0604020202020204" pitchFamily="34" charset="0"/>
              </a:rPr>
              <a:t>Restricciones</a:t>
            </a:r>
          </a:p>
        </p:txBody>
      </p:sp>
      <p:sp>
        <p:nvSpPr>
          <p:cNvPr id="5" name="CuadroTexto 4"/>
          <p:cNvSpPr txBox="1"/>
          <p:nvPr/>
        </p:nvSpPr>
        <p:spPr>
          <a:xfrm>
            <a:off x="170973" y="1200437"/>
            <a:ext cx="12021027" cy="1569660"/>
          </a:xfrm>
          <a:prstGeom prst="rect">
            <a:avLst/>
          </a:prstGeom>
          <a:noFill/>
        </p:spPr>
        <p:txBody>
          <a:bodyPr wrap="square" rtlCol="0">
            <a:spAutoFit/>
          </a:bodyPr>
          <a:lstStyle/>
          <a:p>
            <a:r>
              <a:rPr lang="es-ES" sz="3200" b="1" u="sng" dirty="0">
                <a:latin typeface="Garamond" panose="02020404030301010803" pitchFamily="18" charset="0"/>
                <a:cs typeface="Arial" panose="020B0604020202020204" pitchFamily="34" charset="0"/>
              </a:rPr>
              <a:t>Duras o </a:t>
            </a:r>
            <a:r>
              <a:rPr lang="es-ES" sz="3200" b="1" u="sng" dirty="0" smtClean="0">
                <a:latin typeface="Garamond" panose="02020404030301010803" pitchFamily="18" charset="0"/>
                <a:cs typeface="Arial" panose="020B0604020202020204" pitchFamily="34" charset="0"/>
              </a:rPr>
              <a:t>fuertes:</a:t>
            </a:r>
            <a:r>
              <a:rPr lang="es-ES" sz="3200" b="1" dirty="0" smtClean="0">
                <a:latin typeface="Garamond" panose="02020404030301010803" pitchFamily="18" charset="0"/>
                <a:cs typeface="Arial" panose="020B0604020202020204" pitchFamily="34" charset="0"/>
              </a:rPr>
              <a:t>  </a:t>
            </a:r>
            <a:r>
              <a:rPr lang="es-ES" sz="3200" dirty="0" smtClean="0">
                <a:latin typeface="Garamond" panose="02020404030301010803" pitchFamily="18" charset="0"/>
                <a:cs typeface="Arial" panose="020B0604020202020204" pitchFamily="34" charset="0"/>
              </a:rPr>
              <a:t>Toda </a:t>
            </a:r>
            <a:r>
              <a:rPr lang="es-ES" sz="3200" dirty="0">
                <a:latin typeface="Garamond" panose="02020404030301010803" pitchFamily="18" charset="0"/>
                <a:cs typeface="Arial" panose="020B0604020202020204" pitchFamily="34" charset="0"/>
              </a:rPr>
              <a:t>restricción dura </a:t>
            </a:r>
            <a:r>
              <a:rPr lang="es-ES" sz="3200" dirty="0" smtClean="0">
                <a:latin typeface="Garamond" panose="02020404030301010803" pitchFamily="18" charset="0"/>
                <a:cs typeface="Arial" panose="020B0604020202020204" pitchFamily="34" charset="0"/>
              </a:rPr>
              <a:t>debe cumplirse</a:t>
            </a:r>
            <a:r>
              <a:rPr lang="es-ES" sz="3200" dirty="0">
                <a:latin typeface="Garamond" panose="02020404030301010803" pitchFamily="18" charset="0"/>
                <a:cs typeface="Arial" panose="020B0604020202020204" pitchFamily="34" charset="0"/>
              </a:rPr>
              <a:t>, </a:t>
            </a:r>
            <a:r>
              <a:rPr lang="es-ES" sz="3200" dirty="0" smtClean="0">
                <a:latin typeface="Garamond" panose="02020404030301010803" pitchFamily="18" charset="0"/>
                <a:cs typeface="Arial" panose="020B0604020202020204" pitchFamily="34" charset="0"/>
              </a:rPr>
              <a:t>la </a:t>
            </a:r>
            <a:r>
              <a:rPr lang="es-ES" sz="3200" dirty="0">
                <a:latin typeface="Garamond" panose="02020404030301010803" pitchFamily="18" charset="0"/>
                <a:cs typeface="Arial" panose="020B0604020202020204" pitchFamily="34" charset="0"/>
              </a:rPr>
              <a:t>violación de alguna, origina un horario no válido. </a:t>
            </a:r>
            <a:r>
              <a:rPr lang="es-ES" sz="3200" dirty="0" smtClean="0">
                <a:latin typeface="Garamond" panose="02020404030301010803" pitchFamily="18" charset="0"/>
                <a:cs typeface="Arial" panose="020B0604020202020204" pitchFamily="34" charset="0"/>
              </a:rPr>
              <a:t>Bajo </a:t>
            </a:r>
            <a:r>
              <a:rPr lang="es-ES" sz="3200" dirty="0">
                <a:latin typeface="Garamond" panose="02020404030301010803" pitchFamily="18" charset="0"/>
                <a:cs typeface="Arial" panose="020B0604020202020204" pitchFamily="34" charset="0"/>
              </a:rPr>
              <a:t>ninguna circunstancia deben ser infringidas y </a:t>
            </a:r>
            <a:r>
              <a:rPr lang="es-ES" sz="3200" dirty="0" smtClean="0">
                <a:latin typeface="Garamond" panose="02020404030301010803" pitchFamily="18" charset="0"/>
                <a:cs typeface="Arial" panose="020B0604020202020204" pitchFamily="34" charset="0"/>
              </a:rPr>
              <a:t>son </a:t>
            </a:r>
            <a:r>
              <a:rPr lang="es-ES" sz="3200" dirty="0">
                <a:latin typeface="Garamond" panose="02020404030301010803" pitchFamily="18" charset="0"/>
                <a:cs typeface="Arial" panose="020B0604020202020204" pitchFamily="34" charset="0"/>
              </a:rPr>
              <a:t>utilizadas para encontrar soluciones factibles.</a:t>
            </a:r>
          </a:p>
        </p:txBody>
      </p:sp>
      <p:sp>
        <p:nvSpPr>
          <p:cNvPr id="8" name="CuadroTexto 7"/>
          <p:cNvSpPr txBox="1"/>
          <p:nvPr/>
        </p:nvSpPr>
        <p:spPr>
          <a:xfrm>
            <a:off x="170972" y="3248685"/>
            <a:ext cx="12021028" cy="2554545"/>
          </a:xfrm>
          <a:prstGeom prst="rect">
            <a:avLst/>
          </a:prstGeom>
          <a:noFill/>
        </p:spPr>
        <p:txBody>
          <a:bodyPr wrap="square" rtlCol="0">
            <a:spAutoFit/>
          </a:bodyPr>
          <a:lstStyle/>
          <a:p>
            <a:r>
              <a:rPr lang="es-ES" sz="3200" b="1" u="sng" dirty="0">
                <a:latin typeface="Garamond" panose="02020404030301010803" pitchFamily="18" charset="0"/>
                <a:cs typeface="Arial" panose="020B0604020202020204" pitchFamily="34" charset="0"/>
              </a:rPr>
              <a:t>Blandas o </a:t>
            </a:r>
            <a:r>
              <a:rPr lang="es-ES" sz="3200" b="1" u="sng" dirty="0" smtClean="0">
                <a:latin typeface="Garamond" panose="02020404030301010803" pitchFamily="18" charset="0"/>
                <a:cs typeface="Arial" panose="020B0604020202020204" pitchFamily="34" charset="0"/>
              </a:rPr>
              <a:t>suaves:</a:t>
            </a:r>
            <a:r>
              <a:rPr lang="es-ES" sz="3200" b="1" dirty="0" smtClean="0">
                <a:latin typeface="Garamond" panose="02020404030301010803" pitchFamily="18" charset="0"/>
                <a:cs typeface="Arial" panose="020B0604020202020204" pitchFamily="34" charset="0"/>
              </a:rPr>
              <a:t>  </a:t>
            </a:r>
            <a:r>
              <a:rPr lang="es-ES" sz="3200" dirty="0" smtClean="0">
                <a:latin typeface="Garamond" panose="02020404030301010803" pitchFamily="18" charset="0"/>
                <a:cs typeface="Arial" panose="020B0604020202020204" pitchFamily="34" charset="0"/>
              </a:rPr>
              <a:t>Son </a:t>
            </a:r>
            <a:r>
              <a:rPr lang="es-ES" sz="3200" dirty="0">
                <a:latin typeface="Garamond" panose="02020404030301010803" pitchFamily="18" charset="0"/>
                <a:cs typeface="Arial" panose="020B0604020202020204" pitchFamily="34" charset="0"/>
              </a:rPr>
              <a:t>restricciones que  denotan preferencias del </a:t>
            </a:r>
            <a:r>
              <a:rPr lang="es-ES" sz="3200" dirty="0" smtClean="0">
                <a:latin typeface="Garamond" panose="02020404030301010803" pitchFamily="18" charset="0"/>
                <a:cs typeface="Arial" panose="020B0604020202020204" pitchFamily="34" charset="0"/>
              </a:rPr>
              <a:t>usuario </a:t>
            </a:r>
            <a:r>
              <a:rPr lang="es-ES" sz="3200" dirty="0">
                <a:latin typeface="Garamond" panose="02020404030301010803" pitchFamily="18" charset="0"/>
                <a:cs typeface="Arial" panose="020B0604020202020204" pitchFamily="34" charset="0"/>
              </a:rPr>
              <a:t>(políticas flexibles) y se desea que se cumplan en la medida </a:t>
            </a:r>
            <a:r>
              <a:rPr lang="es-ES" sz="3200" dirty="0" smtClean="0">
                <a:latin typeface="Garamond" panose="02020404030301010803" pitchFamily="18" charset="0"/>
                <a:cs typeface="Arial" panose="020B0604020202020204" pitchFamily="34" charset="0"/>
              </a:rPr>
              <a:t>de </a:t>
            </a:r>
            <a:r>
              <a:rPr lang="es-ES" sz="3200" dirty="0">
                <a:latin typeface="Garamond" panose="02020404030301010803" pitchFamily="18" charset="0"/>
                <a:cs typeface="Arial" panose="020B0604020202020204" pitchFamily="34" charset="0"/>
              </a:rPr>
              <a:t>lo posible. La violación de algunas de ellas seguirá produciendo </a:t>
            </a:r>
            <a:r>
              <a:rPr lang="es-ES" sz="3200" dirty="0" smtClean="0">
                <a:latin typeface="Garamond" panose="02020404030301010803" pitchFamily="18" charset="0"/>
                <a:cs typeface="Arial" panose="020B0604020202020204" pitchFamily="34" charset="0"/>
              </a:rPr>
              <a:t>un </a:t>
            </a:r>
            <a:r>
              <a:rPr lang="es-ES" sz="3200" dirty="0">
                <a:latin typeface="Garamond" panose="02020404030301010803" pitchFamily="18" charset="0"/>
                <a:cs typeface="Arial" panose="020B0604020202020204" pitchFamily="34" charset="0"/>
              </a:rPr>
              <a:t>horario válido, pero de menor calidad que si se cumplieran todas.</a:t>
            </a:r>
          </a:p>
          <a:p>
            <a:endParaRPr lang="es-ES" sz="3200"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1015554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34</a:t>
            </a:fld>
            <a:endParaRPr lang="es-ES"/>
          </a:p>
        </p:txBody>
      </p:sp>
      <p:sp>
        <p:nvSpPr>
          <p:cNvPr id="3" name="Rectangle 1"/>
          <p:cNvSpPr>
            <a:spLocks noChangeArrowheads="1"/>
          </p:cNvSpPr>
          <p:nvPr/>
        </p:nvSpPr>
        <p:spPr bwMode="auto">
          <a:xfrm>
            <a:off x="366793" y="-673201"/>
            <a:ext cx="11825207" cy="938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smtClean="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smtClean="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a:latin typeface="Garamond" panose="02020404030301010803" pitchFamily="18" charset="0"/>
              <a:cs typeface="Arial" panose="020B0604020202020204" pitchFamily="34" charset="0"/>
            </a:endParaRPr>
          </a:p>
          <a:p>
            <a:pPr marL="457200" marR="0" lvl="0" indent="-457200" algn="l" defTabSz="914400" rtl="0" eaLnBrk="0" fontAlgn="base" latinLnBrk="0" hangingPunct="0">
              <a:spcBef>
                <a:spcPct val="0"/>
              </a:spcBef>
              <a:spcAft>
                <a:spcPts val="1200"/>
              </a:spcAft>
              <a:buClrTx/>
              <a:buSzTx/>
              <a:buFont typeface="Arial" panose="020B0604020202020204" pitchFamily="34" charset="0"/>
              <a:buChar char="•"/>
              <a:tabLst/>
            </a:pPr>
            <a:r>
              <a:rPr lang="en-US" sz="4400" dirty="0" err="1" smtClean="0">
                <a:latin typeface="Garamond" panose="02020404030301010803" pitchFamily="18" charset="0"/>
                <a:cs typeface="Arial" panose="020B0604020202020204" pitchFamily="34" charset="0"/>
              </a:rPr>
              <a:t>Restricciones</a:t>
            </a:r>
            <a:r>
              <a:rPr lang="en-US" sz="4400" dirty="0" smtClean="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generales</a:t>
            </a:r>
            <a:r>
              <a:rPr lang="en-US" sz="4400" dirty="0" smtClean="0">
                <a:latin typeface="Garamond" panose="02020404030301010803" pitchFamily="18" charset="0"/>
                <a:cs typeface="Arial" panose="020B0604020202020204" pitchFamily="34" charset="0"/>
              </a:rPr>
              <a:t> de la Universidad.</a:t>
            </a:r>
          </a:p>
          <a:p>
            <a:pPr marL="457200" marR="0" lvl="0" indent="-457200" algn="l" defTabSz="914400" rtl="0" eaLnBrk="0" fontAlgn="base" latinLnBrk="0" hangingPunct="0">
              <a:spcBef>
                <a:spcPct val="0"/>
              </a:spcBef>
              <a:spcAft>
                <a:spcPts val="1200"/>
              </a:spcAft>
              <a:buClrTx/>
              <a:buSzTx/>
              <a:buFont typeface="Arial" panose="020B0604020202020204" pitchFamily="34" charset="0"/>
              <a:buChar char="•"/>
              <a:tabLst/>
            </a:pPr>
            <a:r>
              <a:rPr lang="en-US" sz="4400" dirty="0" smtClean="0">
                <a:latin typeface="Garamond" panose="02020404030301010803" pitchFamily="18" charset="0"/>
                <a:cs typeface="Arial" panose="020B0604020202020204" pitchFamily="34" charset="0"/>
              </a:rPr>
              <a:t>Toda </a:t>
            </a:r>
            <a:r>
              <a:rPr lang="en-US" sz="4400" dirty="0" err="1">
                <a:latin typeface="Garamond" panose="02020404030301010803" pitchFamily="18" charset="0"/>
                <a:cs typeface="Arial" panose="020B0604020202020204" pitchFamily="34" charset="0"/>
              </a:rPr>
              <a:t>asignatura</a:t>
            </a:r>
            <a:r>
              <a:rPr lang="en-US" sz="4400" dirty="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debe</a:t>
            </a:r>
            <a:r>
              <a:rPr lang="en-US" sz="4400" dirty="0" smtClean="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tener</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asignado</a:t>
            </a:r>
            <a:r>
              <a:rPr lang="en-US" sz="4400" dirty="0">
                <a:latin typeface="Garamond" panose="02020404030301010803" pitchFamily="18" charset="0"/>
                <a:cs typeface="Arial" panose="020B0604020202020204" pitchFamily="34" charset="0"/>
              </a:rPr>
              <a:t> un </a:t>
            </a:r>
            <a:r>
              <a:rPr lang="en-US" sz="4400" dirty="0" err="1">
                <a:latin typeface="Garamond" panose="02020404030301010803" pitchFamily="18" charset="0"/>
                <a:cs typeface="Arial" panose="020B0604020202020204" pitchFamily="34" charset="0"/>
              </a:rPr>
              <a:t>profesor</a:t>
            </a:r>
            <a:r>
              <a:rPr lang="en-US" sz="4400" dirty="0">
                <a:latin typeface="Garamond" panose="02020404030301010803" pitchFamily="18" charset="0"/>
                <a:cs typeface="Arial" panose="020B0604020202020204" pitchFamily="34" charset="0"/>
              </a:rPr>
              <a:t> </a:t>
            </a:r>
            <a:r>
              <a:rPr lang="en-US" sz="4400" dirty="0" smtClean="0">
                <a:latin typeface="Garamond" panose="02020404030301010803" pitchFamily="18" charset="0"/>
                <a:cs typeface="Arial" panose="020B0604020202020204" pitchFamily="34" charset="0"/>
              </a:rPr>
              <a:t>y </a:t>
            </a:r>
            <a:r>
              <a:rPr lang="en-US" sz="4400" dirty="0">
                <a:latin typeface="Garamond" panose="02020404030301010803" pitchFamily="18" charset="0"/>
                <a:cs typeface="Arial" panose="020B0604020202020204" pitchFamily="34" charset="0"/>
              </a:rPr>
              <a:t>un </a:t>
            </a:r>
            <a:r>
              <a:rPr lang="en-US" sz="4400" dirty="0" smtClean="0">
                <a:latin typeface="Garamond" panose="02020404030301010803" pitchFamily="18" charset="0"/>
                <a:cs typeface="Arial" panose="020B0604020202020204" pitchFamily="34" charset="0"/>
              </a:rPr>
              <a:t>aula en </a:t>
            </a:r>
            <a:r>
              <a:rPr lang="en-US" sz="4400" dirty="0">
                <a:latin typeface="Garamond" panose="02020404030301010803" pitchFamily="18" charset="0"/>
                <a:cs typeface="Arial" panose="020B0604020202020204" pitchFamily="34" charset="0"/>
              </a:rPr>
              <a:t>un </a:t>
            </a:r>
            <a:r>
              <a:rPr lang="en-US" sz="4400" dirty="0" err="1" smtClean="0">
                <a:latin typeface="Garamond" panose="02020404030301010803" pitchFamily="18" charset="0"/>
                <a:cs typeface="Arial" panose="020B0604020202020204" pitchFamily="34" charset="0"/>
              </a:rPr>
              <a:t>turno</a:t>
            </a:r>
            <a:r>
              <a:rPr lang="en-US" sz="4400" dirty="0" smtClean="0">
                <a:latin typeface="Garamond" panose="02020404030301010803" pitchFamily="18" charset="0"/>
                <a:cs typeface="Arial" panose="020B0604020202020204" pitchFamily="34" charset="0"/>
              </a:rPr>
              <a:t>.</a:t>
            </a:r>
          </a:p>
          <a:p>
            <a:pPr marL="457200" marR="0" lvl="0" indent="-457200" algn="l" defTabSz="914400" rtl="0" eaLnBrk="0" fontAlgn="base" latinLnBrk="0" hangingPunct="0">
              <a:spcBef>
                <a:spcPct val="0"/>
              </a:spcBef>
              <a:spcAft>
                <a:spcPts val="1200"/>
              </a:spcAft>
              <a:buClrTx/>
              <a:buSzTx/>
              <a:buFont typeface="Arial" panose="020B0604020202020204" pitchFamily="34" charset="0"/>
              <a:buChar char="•"/>
              <a:tabLst/>
            </a:pPr>
            <a:r>
              <a:rPr lang="en-US" sz="4400" dirty="0" smtClean="0">
                <a:latin typeface="Garamond" panose="02020404030301010803" pitchFamily="18" charset="0"/>
                <a:cs typeface="Arial" panose="020B0604020202020204" pitchFamily="34" charset="0"/>
              </a:rPr>
              <a:t>En </a:t>
            </a:r>
            <a:r>
              <a:rPr lang="en-US" sz="4400" dirty="0">
                <a:latin typeface="Garamond" panose="02020404030301010803" pitchFamily="18" charset="0"/>
                <a:cs typeface="Arial" panose="020B0604020202020204" pitchFamily="34" charset="0"/>
              </a:rPr>
              <a:t>un aula , en un </a:t>
            </a:r>
            <a:r>
              <a:rPr lang="en-US" sz="4400" dirty="0" err="1">
                <a:latin typeface="Garamond" panose="02020404030301010803" pitchFamily="18" charset="0"/>
                <a:cs typeface="Arial" panose="020B0604020202020204" pitchFamily="34" charset="0"/>
              </a:rPr>
              <a:t>mismo</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día</a:t>
            </a:r>
            <a:r>
              <a:rPr lang="en-US" sz="4400" dirty="0">
                <a:latin typeface="Garamond" panose="02020404030301010803" pitchFamily="18" charset="0"/>
                <a:cs typeface="Arial" panose="020B0604020202020204" pitchFamily="34" charset="0"/>
              </a:rPr>
              <a:t> y </a:t>
            </a:r>
            <a:r>
              <a:rPr lang="en-US" sz="4400" dirty="0" err="1">
                <a:latin typeface="Garamond" panose="02020404030301010803" pitchFamily="18" charset="0"/>
                <a:cs typeface="Arial" panose="020B0604020202020204" pitchFamily="34" charset="0"/>
              </a:rPr>
              <a:t>turno</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horario</a:t>
            </a:r>
            <a:r>
              <a:rPr lang="en-US" sz="4400" dirty="0">
                <a:latin typeface="Garamond" panose="02020404030301010803" pitchFamily="18" charset="0"/>
                <a:cs typeface="Arial" panose="020B0604020202020204" pitchFamily="34" charset="0"/>
              </a:rPr>
              <a:t>, se </a:t>
            </a:r>
            <a:r>
              <a:rPr lang="en-US" sz="4400" dirty="0" err="1">
                <a:latin typeface="Garamond" panose="02020404030301010803" pitchFamily="18" charset="0"/>
                <a:cs typeface="Arial" panose="020B0604020202020204" pitchFamily="34" charset="0"/>
              </a:rPr>
              <a:t>puede</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impartir</a:t>
            </a:r>
            <a:r>
              <a:rPr lang="en-US" sz="4400" dirty="0">
                <a:latin typeface="Garamond" panose="02020404030301010803" pitchFamily="18" charset="0"/>
                <a:cs typeface="Arial" panose="020B0604020202020204" pitchFamily="34" charset="0"/>
              </a:rPr>
              <a:t> </a:t>
            </a:r>
            <a:r>
              <a:rPr lang="en-US" sz="4400" dirty="0" smtClean="0">
                <a:latin typeface="Garamond" panose="02020404030301010803" pitchFamily="18" charset="0"/>
                <a:cs typeface="Arial" panose="020B0604020202020204" pitchFamily="34" charset="0"/>
              </a:rPr>
              <a:t>a lo sumo </a:t>
            </a:r>
            <a:r>
              <a:rPr lang="en-US" sz="4400" dirty="0" err="1" smtClean="0">
                <a:latin typeface="Garamond" panose="02020404030301010803" pitchFamily="18" charset="0"/>
                <a:cs typeface="Arial" panose="020B0604020202020204" pitchFamily="34" charset="0"/>
              </a:rPr>
              <a:t>una</a:t>
            </a:r>
            <a:r>
              <a:rPr lang="en-US" sz="4400" dirty="0" smtClean="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clase</a:t>
            </a:r>
            <a:r>
              <a:rPr lang="en-US" sz="4400" dirty="0" smtClean="0">
                <a:latin typeface="Garamond" panose="02020404030301010803" pitchFamily="18" charset="0"/>
                <a:cs typeface="Arial" panose="020B0604020202020204" pitchFamily="34" charset="0"/>
              </a:rPr>
              <a:t>. </a:t>
            </a:r>
          </a:p>
          <a:p>
            <a:pPr marL="457200" indent="-457200" eaLnBrk="0" fontAlgn="base" hangingPunct="0">
              <a:spcBef>
                <a:spcPct val="0"/>
              </a:spcBef>
              <a:spcAft>
                <a:spcPts val="1200"/>
              </a:spcAft>
              <a:buFont typeface="Arial" panose="020B0604020202020204" pitchFamily="34" charset="0"/>
              <a:buChar char="•"/>
            </a:pPr>
            <a:r>
              <a:rPr lang="en-US" sz="4400" dirty="0" smtClean="0">
                <a:latin typeface="Garamond" panose="02020404030301010803" pitchFamily="18" charset="0"/>
                <a:cs typeface="Arial" panose="020B0604020202020204" pitchFamily="34" charset="0"/>
              </a:rPr>
              <a:t>Toda </a:t>
            </a:r>
            <a:r>
              <a:rPr lang="en-US" sz="4400" dirty="0" err="1">
                <a:latin typeface="Garamond" panose="02020404030301010803" pitchFamily="18" charset="0"/>
                <a:cs typeface="Arial" panose="020B0604020202020204" pitchFamily="34" charset="0"/>
              </a:rPr>
              <a:t>asignatura</a:t>
            </a:r>
            <a:r>
              <a:rPr lang="en-US" sz="4400" dirty="0">
                <a:latin typeface="Garamond" panose="02020404030301010803" pitchFamily="18" charset="0"/>
                <a:cs typeface="Arial" panose="020B0604020202020204" pitchFamily="34" charset="0"/>
              </a:rPr>
              <a:t> </a:t>
            </a:r>
            <a:r>
              <a:rPr lang="en-US" sz="4400" dirty="0" smtClean="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tiene</a:t>
            </a:r>
            <a:r>
              <a:rPr lang="en-US" sz="4400" dirty="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una</a:t>
            </a:r>
            <a:r>
              <a:rPr lang="en-US" sz="4400" dirty="0" smtClean="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cantidad</a:t>
            </a:r>
            <a:r>
              <a:rPr lang="en-US" sz="4400" dirty="0" smtClean="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predefinida</a:t>
            </a:r>
            <a:r>
              <a:rPr lang="en-US" sz="4400" dirty="0" smtClean="0">
                <a:latin typeface="Garamond" panose="02020404030301010803" pitchFamily="18" charset="0"/>
                <a:cs typeface="Arial" panose="020B0604020202020204" pitchFamily="34" charset="0"/>
              </a:rPr>
              <a:t> de </a:t>
            </a:r>
            <a:r>
              <a:rPr lang="en-US" sz="4400" dirty="0" err="1">
                <a:latin typeface="Garamond" panose="02020404030301010803" pitchFamily="18" charset="0"/>
                <a:cs typeface="Arial" panose="020B0604020202020204" pitchFamily="34" charset="0"/>
              </a:rPr>
              <a:t>turnos</a:t>
            </a:r>
            <a:r>
              <a:rPr lang="en-US" sz="4400" dirty="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por</a:t>
            </a:r>
            <a:r>
              <a:rPr lang="en-US" sz="4400" dirty="0" smtClean="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semestre</a:t>
            </a:r>
            <a:r>
              <a:rPr lang="en-US" sz="4400" dirty="0" smtClean="0">
                <a:latin typeface="Garamond" panose="02020404030301010803" pitchFamily="18" charset="0"/>
                <a:cs typeface="Arial" panose="020B0604020202020204" pitchFamily="34" charset="0"/>
              </a:rPr>
              <a:t>. </a:t>
            </a:r>
          </a:p>
          <a:p>
            <a:pPr marL="457200" indent="-457200" eaLnBrk="0" fontAlgn="base" hangingPunct="0">
              <a:spcBef>
                <a:spcPct val="0"/>
              </a:spcBef>
              <a:spcAft>
                <a:spcPct val="0"/>
              </a:spcAft>
              <a:buFont typeface="Arial" panose="020B0604020202020204" pitchFamily="34" charset="0"/>
              <a:buChar char="•"/>
            </a:pPr>
            <a:endParaRPr lang="en-US" sz="3200" dirty="0" smtClean="0">
              <a:latin typeface="Garamond" panose="02020404030301010803" pitchFamily="18" charset="0"/>
              <a:cs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lang="en-US" sz="3200" dirty="0">
              <a:latin typeface="Garamond" panose="02020404030301010803" pitchFamily="18" charset="0"/>
              <a:cs typeface="Arial" panose="020B0604020202020204" pitchFamily="34" charset="0"/>
            </a:endParaRPr>
          </a:p>
          <a:p>
            <a:pPr marL="457200" marR="0" lvl="0" indent="-457200" algn="l" defTabSz="914400" rtl="0" eaLnBrk="0" fontAlgn="base" latinLnBrk="0" hangingPunct="0">
              <a:spcBef>
                <a:spcPct val="0"/>
              </a:spcBef>
              <a:spcAft>
                <a:spcPct val="0"/>
              </a:spcAft>
              <a:buClrTx/>
              <a:buSzTx/>
              <a:buFont typeface="Arial" panose="020B0604020202020204" pitchFamily="34" charset="0"/>
              <a:buChar char="•"/>
              <a:tabLst/>
            </a:pPr>
            <a:endParaRPr lang="en-US" sz="3200" dirty="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a:latin typeface="Garamond" panose="02020404030301010803" pitchFamily="18" charset="0"/>
              <a:cs typeface="Arial" panose="020B0604020202020204" pitchFamily="34" charset="0"/>
            </a:endParaRPr>
          </a:p>
        </p:txBody>
      </p:sp>
      <p:sp>
        <p:nvSpPr>
          <p:cNvPr id="4" name="Rectangle 2"/>
          <p:cNvSpPr>
            <a:spLocks noChangeArrowheads="1"/>
          </p:cNvSpPr>
          <p:nvPr/>
        </p:nvSpPr>
        <p:spPr bwMode="auto">
          <a:xfrm>
            <a:off x="523784" y="402039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523784" y="5030720"/>
            <a:ext cx="50526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indent="317500" eaLnBrk="0" fontAlgn="base" hangingPunct="0">
              <a:spcBef>
                <a:spcPct val="0"/>
              </a:spcBef>
              <a:spcAft>
                <a:spcPct val="0"/>
              </a:spcAft>
              <a:buFontTx/>
              <a:buChar char="•"/>
            </a:pPr>
            <a:endParaRPr lang="en-US" sz="3200" dirty="0">
              <a:latin typeface="Garamond" panose="02020404030301010803" pitchFamily="18" charset="0"/>
              <a:cs typeface="Arial" panose="020B0604020202020204" pitchFamily="34" charset="0"/>
            </a:endParaRPr>
          </a:p>
        </p:txBody>
      </p:sp>
      <p:sp>
        <p:nvSpPr>
          <p:cNvPr id="7" name="CuadroTexto 6"/>
          <p:cNvSpPr txBox="1"/>
          <p:nvPr/>
        </p:nvSpPr>
        <p:spPr>
          <a:xfrm>
            <a:off x="7413171" y="13963"/>
            <a:ext cx="4778829" cy="707886"/>
          </a:xfrm>
          <a:prstGeom prst="rect">
            <a:avLst/>
          </a:prstGeom>
          <a:noFill/>
        </p:spPr>
        <p:txBody>
          <a:bodyPr wrap="square" rtlCol="0">
            <a:spAutoFit/>
          </a:bodyPr>
          <a:lstStyle/>
          <a:p>
            <a:r>
              <a:rPr lang="es-ES" sz="4000" b="1" dirty="0" smtClean="0">
                <a:latin typeface="Garamond" panose="02020404030301010803" pitchFamily="18" charset="0"/>
                <a:cs typeface="Arial" panose="020B0604020202020204" pitchFamily="34" charset="0"/>
              </a:rPr>
              <a:t>Restricciones fuertes</a:t>
            </a:r>
            <a:endParaRPr lang="es-ES" sz="4000" b="1"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6396708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35</a:t>
            </a:fld>
            <a:endParaRPr lang="es-ES"/>
          </a:p>
        </p:txBody>
      </p:sp>
      <p:sp>
        <p:nvSpPr>
          <p:cNvPr id="3" name="Rectangle 1"/>
          <p:cNvSpPr>
            <a:spLocks noChangeArrowheads="1"/>
          </p:cNvSpPr>
          <p:nvPr/>
        </p:nvSpPr>
        <p:spPr bwMode="auto">
          <a:xfrm>
            <a:off x="1" y="-1411868"/>
            <a:ext cx="12192000" cy="1086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smtClean="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smtClean="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a:latin typeface="Garamond" panose="02020404030301010803" pitchFamily="18" charset="0"/>
              <a:cs typeface="Arial" panose="020B0604020202020204" pitchFamily="34" charset="0"/>
            </a:endParaRPr>
          </a:p>
          <a:p>
            <a:pPr marL="457200" indent="-457200" eaLnBrk="0" fontAlgn="base" hangingPunct="0">
              <a:spcBef>
                <a:spcPct val="0"/>
              </a:spcBef>
              <a:spcAft>
                <a:spcPts val="1200"/>
              </a:spcAft>
              <a:buFont typeface="Arial" panose="020B0604020202020204" pitchFamily="34" charset="0"/>
              <a:buChar char="•"/>
            </a:pPr>
            <a:r>
              <a:rPr lang="en-US" sz="4000" dirty="0" err="1" smtClean="0">
                <a:latin typeface="Garamond" panose="02020404030301010803" pitchFamily="18" charset="0"/>
                <a:cs typeface="Arial" panose="020B0604020202020204" pitchFamily="34" charset="0"/>
              </a:rPr>
              <a:t>Ningún</a:t>
            </a:r>
            <a:r>
              <a:rPr lang="en-US" sz="4000" dirty="0" smtClean="0">
                <a:latin typeface="Garamond" panose="02020404030301010803" pitchFamily="18" charset="0"/>
                <a:cs typeface="Arial" panose="020B0604020202020204" pitchFamily="34" charset="0"/>
              </a:rPr>
              <a:t> </a:t>
            </a:r>
            <a:r>
              <a:rPr lang="en-US" sz="4000" dirty="0" err="1" smtClean="0">
                <a:latin typeface="Garamond" panose="02020404030301010803" pitchFamily="18" charset="0"/>
                <a:cs typeface="Arial" panose="020B0604020202020204" pitchFamily="34" charset="0"/>
              </a:rPr>
              <a:t>profesor</a:t>
            </a:r>
            <a:r>
              <a:rPr lang="en-US" sz="4000" dirty="0" smtClean="0">
                <a:latin typeface="Garamond" panose="02020404030301010803" pitchFamily="18" charset="0"/>
                <a:cs typeface="Arial" panose="020B0604020202020204" pitchFamily="34" charset="0"/>
              </a:rPr>
              <a:t> </a:t>
            </a:r>
            <a:r>
              <a:rPr lang="en-US" sz="4000" dirty="0" err="1" smtClean="0">
                <a:latin typeface="Garamond" panose="02020404030301010803" pitchFamily="18" charset="0"/>
                <a:cs typeface="Arial" panose="020B0604020202020204" pitchFamily="34" charset="0"/>
              </a:rPr>
              <a:t>puede</a:t>
            </a:r>
            <a:r>
              <a:rPr lang="en-US" sz="4000" dirty="0" smtClean="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dictar</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más</a:t>
            </a:r>
            <a:r>
              <a:rPr lang="en-US" sz="4000" dirty="0">
                <a:latin typeface="Garamond" panose="02020404030301010803" pitchFamily="18" charset="0"/>
                <a:cs typeface="Arial" panose="020B0604020202020204" pitchFamily="34" charset="0"/>
              </a:rPr>
              <a:t> de </a:t>
            </a:r>
            <a:r>
              <a:rPr lang="en-US" sz="4000" dirty="0" err="1">
                <a:latin typeface="Garamond" panose="02020404030301010803" pitchFamily="18" charset="0"/>
                <a:cs typeface="Arial" panose="020B0604020202020204" pitchFamily="34" charset="0"/>
              </a:rPr>
              <a:t>una</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asignatura</a:t>
            </a:r>
            <a:r>
              <a:rPr lang="en-US" sz="4000" dirty="0">
                <a:latin typeface="Garamond" panose="02020404030301010803" pitchFamily="18" charset="0"/>
                <a:cs typeface="Arial" panose="020B0604020202020204" pitchFamily="34" charset="0"/>
              </a:rPr>
              <a:t> a la </a:t>
            </a:r>
            <a:r>
              <a:rPr lang="en-US" sz="4000" dirty="0" err="1" smtClean="0">
                <a:latin typeface="Garamond" panose="02020404030301010803" pitchFamily="18" charset="0"/>
                <a:cs typeface="Arial" panose="020B0604020202020204" pitchFamily="34" charset="0"/>
              </a:rPr>
              <a:t>vez</a:t>
            </a:r>
            <a:r>
              <a:rPr lang="en-US" sz="4000" dirty="0" smtClean="0">
                <a:latin typeface="Garamond" panose="02020404030301010803" pitchFamily="18" charset="0"/>
                <a:cs typeface="Arial" panose="020B0604020202020204" pitchFamily="34" charset="0"/>
              </a:rPr>
              <a:t>.</a:t>
            </a:r>
          </a:p>
          <a:p>
            <a:pPr marL="457200" indent="-457200" eaLnBrk="0" fontAlgn="base" hangingPunct="0">
              <a:spcBef>
                <a:spcPct val="0"/>
              </a:spcBef>
              <a:spcAft>
                <a:spcPts val="1200"/>
              </a:spcAft>
              <a:buFont typeface="Arial" panose="020B0604020202020204" pitchFamily="34" charset="0"/>
              <a:buChar char="•"/>
            </a:pPr>
            <a:r>
              <a:rPr lang="en-US" sz="4000" dirty="0" smtClean="0">
                <a:latin typeface="Garamond" panose="02020404030301010803" pitchFamily="18" charset="0"/>
                <a:cs typeface="Arial" panose="020B0604020202020204" pitchFamily="34" charset="0"/>
              </a:rPr>
              <a:t>Los </a:t>
            </a:r>
            <a:r>
              <a:rPr lang="en-US" sz="4000" dirty="0" err="1" smtClean="0">
                <a:latin typeface="Garamond" panose="02020404030301010803" pitchFamily="18" charset="0"/>
                <a:cs typeface="Arial" panose="020B0604020202020204" pitchFamily="34" charset="0"/>
              </a:rPr>
              <a:t>turnos</a:t>
            </a:r>
            <a:r>
              <a:rPr lang="en-US" sz="4000" dirty="0" smtClean="0">
                <a:latin typeface="Garamond" panose="02020404030301010803" pitchFamily="18" charset="0"/>
                <a:cs typeface="Arial" panose="020B0604020202020204" pitchFamily="34" charset="0"/>
              </a:rPr>
              <a:t> </a:t>
            </a:r>
            <a:r>
              <a:rPr lang="en-US" sz="4000" dirty="0">
                <a:latin typeface="Garamond" panose="02020404030301010803" pitchFamily="18" charset="0"/>
                <a:cs typeface="Arial" panose="020B0604020202020204" pitchFamily="34" charset="0"/>
              </a:rPr>
              <a:t>de </a:t>
            </a:r>
            <a:r>
              <a:rPr lang="en-US" sz="4000" dirty="0" err="1">
                <a:latin typeface="Garamond" panose="02020404030301010803" pitchFamily="18" charset="0"/>
                <a:cs typeface="Arial" panose="020B0604020202020204" pitchFamily="34" charset="0"/>
              </a:rPr>
              <a:t>las</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asignaturas</a:t>
            </a:r>
            <a:r>
              <a:rPr lang="en-US" sz="4000" dirty="0">
                <a:latin typeface="Garamond" panose="02020404030301010803" pitchFamily="18" charset="0"/>
                <a:cs typeface="Arial" panose="020B0604020202020204" pitchFamily="34" charset="0"/>
              </a:rPr>
              <a:t> de un </a:t>
            </a:r>
            <a:r>
              <a:rPr lang="en-US" sz="4000" dirty="0" err="1">
                <a:latin typeface="Garamond" panose="02020404030301010803" pitchFamily="18" charset="0"/>
                <a:cs typeface="Arial" panose="020B0604020202020204" pitchFamily="34" charset="0"/>
              </a:rPr>
              <a:t>mismo</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semestre</a:t>
            </a:r>
            <a:r>
              <a:rPr lang="en-US" sz="4000" dirty="0">
                <a:latin typeface="Garamond" panose="02020404030301010803" pitchFamily="18" charset="0"/>
                <a:cs typeface="Arial" panose="020B0604020202020204" pitchFamily="34" charset="0"/>
              </a:rPr>
              <a:t> para </a:t>
            </a:r>
            <a:r>
              <a:rPr lang="en-US" sz="4000" dirty="0" err="1">
                <a:latin typeface="Garamond" panose="02020404030301010803" pitchFamily="18" charset="0"/>
                <a:cs typeface="Arial" panose="020B0604020202020204" pitchFamily="34" charset="0"/>
              </a:rPr>
              <a:t>una</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carrera</a:t>
            </a:r>
            <a:r>
              <a:rPr lang="en-US" sz="4000" dirty="0">
                <a:latin typeface="Garamond" panose="02020404030301010803" pitchFamily="18" charset="0"/>
                <a:cs typeface="Arial" panose="020B0604020202020204" pitchFamily="34" charset="0"/>
              </a:rPr>
              <a:t> y </a:t>
            </a:r>
            <a:r>
              <a:rPr lang="en-US" sz="4000" dirty="0" err="1">
                <a:latin typeface="Garamond" panose="02020404030301010803" pitchFamily="18" charset="0"/>
                <a:cs typeface="Arial" panose="020B0604020202020204" pitchFamily="34" charset="0"/>
              </a:rPr>
              <a:t>año</a:t>
            </a:r>
            <a:r>
              <a:rPr lang="en-US" sz="4000" dirty="0">
                <a:latin typeface="Garamond" panose="02020404030301010803" pitchFamily="18" charset="0"/>
                <a:cs typeface="Arial" panose="020B0604020202020204" pitchFamily="34" charset="0"/>
              </a:rPr>
              <a:t> </a:t>
            </a:r>
            <a:r>
              <a:rPr lang="en-US" sz="4000" dirty="0" err="1" smtClean="0">
                <a:latin typeface="Garamond" panose="02020404030301010803" pitchFamily="18" charset="0"/>
                <a:cs typeface="Arial" panose="020B0604020202020204" pitchFamily="34" charset="0"/>
              </a:rPr>
              <a:t>específico</a:t>
            </a:r>
            <a:r>
              <a:rPr lang="en-US" sz="4000" dirty="0" smtClean="0">
                <a:latin typeface="Garamond" panose="02020404030301010803" pitchFamily="18" charset="0"/>
                <a:cs typeface="Arial" panose="020B0604020202020204" pitchFamily="34" charset="0"/>
              </a:rPr>
              <a:t> </a:t>
            </a:r>
            <a:r>
              <a:rPr lang="en-US" sz="4000" dirty="0">
                <a:latin typeface="Garamond" panose="02020404030301010803" pitchFamily="18" charset="0"/>
                <a:cs typeface="Arial" panose="020B0604020202020204" pitchFamily="34" charset="0"/>
              </a:rPr>
              <a:t>no </a:t>
            </a:r>
            <a:r>
              <a:rPr lang="en-US" sz="4000" dirty="0" err="1">
                <a:latin typeface="Garamond" panose="02020404030301010803" pitchFamily="18" charset="0"/>
                <a:cs typeface="Arial" panose="020B0604020202020204" pitchFamily="34" charset="0"/>
              </a:rPr>
              <a:t>pueden</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coincidir</a:t>
            </a:r>
            <a:r>
              <a:rPr lang="en-US" sz="4000" dirty="0">
                <a:latin typeface="Garamond" panose="02020404030301010803" pitchFamily="18" charset="0"/>
                <a:cs typeface="Arial" panose="020B0604020202020204" pitchFamily="34" charset="0"/>
              </a:rPr>
              <a:t> en un </a:t>
            </a:r>
            <a:r>
              <a:rPr lang="en-US" sz="4000" dirty="0" err="1">
                <a:latin typeface="Garamond" panose="02020404030301010803" pitchFamily="18" charset="0"/>
                <a:cs typeface="Arial" panose="020B0604020202020204" pitchFamily="34" charset="0"/>
              </a:rPr>
              <a:t>mismo</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turno</a:t>
            </a:r>
            <a:r>
              <a:rPr lang="en-US" sz="4000" dirty="0">
                <a:latin typeface="Garamond" panose="02020404030301010803" pitchFamily="18" charset="0"/>
                <a:cs typeface="Arial" panose="020B0604020202020204" pitchFamily="34" charset="0"/>
              </a:rPr>
              <a:t>. </a:t>
            </a:r>
            <a:endParaRPr lang="en-US" sz="4000" dirty="0" smtClean="0">
              <a:latin typeface="Garamond" panose="02020404030301010803" pitchFamily="18" charset="0"/>
              <a:cs typeface="Arial" panose="020B0604020202020204" pitchFamily="34" charset="0"/>
            </a:endParaRPr>
          </a:p>
          <a:p>
            <a:pPr marL="457200" indent="-457200" eaLnBrk="0" fontAlgn="base" hangingPunct="0">
              <a:spcBef>
                <a:spcPct val="0"/>
              </a:spcBef>
              <a:spcAft>
                <a:spcPts val="1200"/>
              </a:spcAft>
              <a:buFont typeface="Arial" panose="020B0604020202020204" pitchFamily="34" charset="0"/>
              <a:buChar char="•"/>
            </a:pPr>
            <a:r>
              <a:rPr lang="en-US" sz="4000" dirty="0" smtClean="0">
                <a:latin typeface="Garamond" panose="02020404030301010803" pitchFamily="18" charset="0"/>
                <a:cs typeface="Arial" panose="020B0604020202020204" pitchFamily="34" charset="0"/>
              </a:rPr>
              <a:t>No </a:t>
            </a:r>
            <a:r>
              <a:rPr lang="en-US" sz="4000" dirty="0" err="1">
                <a:latin typeface="Garamond" panose="02020404030301010803" pitchFamily="18" charset="0"/>
                <a:cs typeface="Arial" panose="020B0604020202020204" pitchFamily="34" charset="0"/>
              </a:rPr>
              <a:t>puede</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haber</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más</a:t>
            </a:r>
            <a:r>
              <a:rPr lang="en-US" sz="4000" dirty="0">
                <a:latin typeface="Garamond" panose="02020404030301010803" pitchFamily="18" charset="0"/>
                <a:cs typeface="Arial" panose="020B0604020202020204" pitchFamily="34" charset="0"/>
              </a:rPr>
              <a:t> horas </a:t>
            </a:r>
            <a:r>
              <a:rPr lang="en-US" sz="4000" dirty="0" err="1">
                <a:latin typeface="Garamond" panose="02020404030301010803" pitchFamily="18" charset="0"/>
                <a:cs typeface="Arial" panose="020B0604020202020204" pitchFamily="34" charset="0"/>
              </a:rPr>
              <a:t>clases</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planificadas</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que</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cantidad</a:t>
            </a:r>
            <a:r>
              <a:rPr lang="en-US" sz="4000" dirty="0">
                <a:latin typeface="Garamond" panose="02020404030301010803" pitchFamily="18" charset="0"/>
                <a:cs typeface="Arial" panose="020B0604020202020204" pitchFamily="34" charset="0"/>
              </a:rPr>
              <a:t> de horas </a:t>
            </a:r>
            <a:r>
              <a:rPr lang="en-US" sz="4000" dirty="0" err="1">
                <a:latin typeface="Garamond" panose="02020404030301010803" pitchFamily="18" charset="0"/>
                <a:cs typeface="Arial" panose="020B0604020202020204" pitchFamily="34" charset="0"/>
              </a:rPr>
              <a:t>disponibles</a:t>
            </a:r>
            <a:r>
              <a:rPr lang="en-US" sz="4000" dirty="0">
                <a:latin typeface="Garamond" panose="02020404030301010803" pitchFamily="18" charset="0"/>
                <a:cs typeface="Arial" panose="020B0604020202020204" pitchFamily="34" charset="0"/>
              </a:rPr>
              <a:t> en el </a:t>
            </a:r>
            <a:r>
              <a:rPr lang="en-US" sz="4000" dirty="0" err="1">
                <a:latin typeface="Garamond" panose="02020404030301010803" pitchFamily="18" charset="0"/>
                <a:cs typeface="Arial" panose="020B0604020202020204" pitchFamily="34" charset="0"/>
              </a:rPr>
              <a:t>semestre</a:t>
            </a:r>
            <a:r>
              <a:rPr lang="en-US" sz="4000" dirty="0">
                <a:latin typeface="Garamond" panose="02020404030301010803" pitchFamily="18" charset="0"/>
                <a:cs typeface="Arial" panose="020B0604020202020204" pitchFamily="34" charset="0"/>
              </a:rPr>
              <a:t>. </a:t>
            </a:r>
            <a:endParaRPr lang="en-US" sz="4000" dirty="0" smtClean="0">
              <a:latin typeface="Garamond" panose="02020404030301010803" pitchFamily="18" charset="0"/>
              <a:cs typeface="Arial" panose="020B0604020202020204" pitchFamily="34" charset="0"/>
            </a:endParaRPr>
          </a:p>
          <a:p>
            <a:pPr marL="457200" indent="-457200" eaLnBrk="0" fontAlgn="base" hangingPunct="0">
              <a:spcBef>
                <a:spcPct val="0"/>
              </a:spcBef>
              <a:spcAft>
                <a:spcPts val="1200"/>
              </a:spcAft>
              <a:buFont typeface="Arial" panose="020B0604020202020204" pitchFamily="34" charset="0"/>
              <a:buChar char="•"/>
            </a:pPr>
            <a:r>
              <a:rPr lang="en-US" sz="4000" dirty="0" smtClean="0">
                <a:latin typeface="Garamond" panose="02020404030301010803" pitchFamily="18" charset="0"/>
                <a:cs typeface="Arial" panose="020B0604020202020204" pitchFamily="34" charset="0"/>
              </a:rPr>
              <a:t>En </a:t>
            </a:r>
            <a:r>
              <a:rPr lang="en-US" sz="4000" dirty="0">
                <a:latin typeface="Garamond" panose="02020404030301010803" pitchFamily="18" charset="0"/>
                <a:cs typeface="Arial" panose="020B0604020202020204" pitchFamily="34" charset="0"/>
              </a:rPr>
              <a:t>un </a:t>
            </a:r>
            <a:r>
              <a:rPr lang="en-US" sz="4000" dirty="0" err="1">
                <a:latin typeface="Garamond" panose="02020404030301010803" pitchFamily="18" charset="0"/>
                <a:cs typeface="Arial" panose="020B0604020202020204" pitchFamily="34" charset="0"/>
              </a:rPr>
              <a:t>mismo</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día</a:t>
            </a:r>
            <a:r>
              <a:rPr lang="en-US" sz="4000" dirty="0">
                <a:latin typeface="Garamond" panose="02020404030301010803" pitchFamily="18" charset="0"/>
                <a:cs typeface="Arial" panose="020B0604020202020204" pitchFamily="34" charset="0"/>
              </a:rPr>
              <a:t> no </a:t>
            </a:r>
            <a:r>
              <a:rPr lang="en-US" sz="4000" dirty="0" err="1">
                <a:latin typeface="Garamond" panose="02020404030301010803" pitchFamily="18" charset="0"/>
                <a:cs typeface="Arial" panose="020B0604020202020204" pitchFamily="34" charset="0"/>
              </a:rPr>
              <a:t>puede</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haber</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más</a:t>
            </a:r>
            <a:r>
              <a:rPr lang="en-US" sz="4000" dirty="0">
                <a:latin typeface="Garamond" panose="02020404030301010803" pitchFamily="18" charset="0"/>
                <a:cs typeface="Arial" panose="020B0604020202020204" pitchFamily="34" charset="0"/>
              </a:rPr>
              <a:t> de un </a:t>
            </a:r>
            <a:r>
              <a:rPr lang="en-US" sz="4000" dirty="0" err="1">
                <a:latin typeface="Garamond" panose="02020404030301010803" pitchFamily="18" charset="0"/>
                <a:cs typeface="Arial" panose="020B0604020202020204" pitchFamily="34" charset="0"/>
              </a:rPr>
              <a:t>exámen</a:t>
            </a:r>
            <a:r>
              <a:rPr lang="en-US" sz="4000" dirty="0">
                <a:latin typeface="Garamond" panose="02020404030301010803" pitchFamily="18" charset="0"/>
                <a:cs typeface="Arial" panose="020B0604020202020204" pitchFamily="34" charset="0"/>
              </a:rPr>
              <a:t> </a:t>
            </a:r>
            <a:r>
              <a:rPr lang="en-US" sz="4000" dirty="0" err="1">
                <a:latin typeface="Garamond" panose="02020404030301010803" pitchFamily="18" charset="0"/>
                <a:cs typeface="Arial" panose="020B0604020202020204" pitchFamily="34" charset="0"/>
              </a:rPr>
              <a:t>planificado</a:t>
            </a:r>
            <a:r>
              <a:rPr lang="en-US" sz="4000" dirty="0">
                <a:latin typeface="Garamond" panose="02020404030301010803" pitchFamily="18" charset="0"/>
                <a:cs typeface="Arial" panose="020B0604020202020204" pitchFamily="34" charset="0"/>
              </a:rPr>
              <a:t>. </a:t>
            </a:r>
          </a:p>
          <a:p>
            <a:pPr lvl="0" indent="317500" eaLnBrk="0" fontAlgn="base" hangingPunct="0">
              <a:spcBef>
                <a:spcPct val="0"/>
              </a:spcBef>
              <a:spcAft>
                <a:spcPct val="0"/>
              </a:spcAft>
            </a:pPr>
            <a:endParaRPr lang="en-US" sz="4400" dirty="0">
              <a:latin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lang="en-US" sz="3200" dirty="0" smtClean="0">
              <a:latin typeface="Garamond" panose="02020404030301010803" pitchFamily="18" charset="0"/>
              <a:cs typeface="Arial" panose="020B0604020202020204" pitchFamily="34" charset="0"/>
            </a:endParaRPr>
          </a:p>
          <a:p>
            <a:pPr marL="457200" indent="-457200" eaLnBrk="0" fontAlgn="base" hangingPunct="0">
              <a:spcBef>
                <a:spcPct val="0"/>
              </a:spcBef>
              <a:spcAft>
                <a:spcPct val="0"/>
              </a:spcAft>
              <a:buFont typeface="Arial" panose="020B0604020202020204" pitchFamily="34" charset="0"/>
              <a:buChar char="•"/>
            </a:pPr>
            <a:endParaRPr lang="en-US" sz="3200" dirty="0">
              <a:latin typeface="Garamond" panose="02020404030301010803" pitchFamily="18" charset="0"/>
              <a:cs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sz="3200" dirty="0">
              <a:latin typeface="Garamond" panose="02020404030301010803" pitchFamily="18" charset="0"/>
              <a:cs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lang="en-US" sz="3200" dirty="0">
              <a:latin typeface="Garamond" panose="02020404030301010803" pitchFamily="18" charset="0"/>
              <a:cs typeface="Arial" panose="020B0604020202020204" pitchFamily="34" charset="0"/>
            </a:endParaRPr>
          </a:p>
        </p:txBody>
      </p:sp>
      <p:sp>
        <p:nvSpPr>
          <p:cNvPr id="4" name="Rectangle 2"/>
          <p:cNvSpPr>
            <a:spLocks noChangeArrowheads="1"/>
          </p:cNvSpPr>
          <p:nvPr/>
        </p:nvSpPr>
        <p:spPr bwMode="auto">
          <a:xfrm>
            <a:off x="523784" y="4020391"/>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523784" y="5030720"/>
            <a:ext cx="50526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indent="317500" eaLnBrk="0" fontAlgn="base" hangingPunct="0">
              <a:spcBef>
                <a:spcPct val="0"/>
              </a:spcBef>
              <a:spcAft>
                <a:spcPct val="0"/>
              </a:spcAft>
              <a:buFontTx/>
              <a:buChar char="•"/>
            </a:pPr>
            <a:endParaRPr lang="en-US" sz="3200" dirty="0">
              <a:latin typeface="Garamond" panose="02020404030301010803" pitchFamily="18" charset="0"/>
              <a:cs typeface="Arial" panose="020B0604020202020204" pitchFamily="34" charset="0"/>
            </a:endParaRPr>
          </a:p>
        </p:txBody>
      </p:sp>
      <p:sp>
        <p:nvSpPr>
          <p:cNvPr id="7" name="CuadroTexto 6"/>
          <p:cNvSpPr txBox="1"/>
          <p:nvPr/>
        </p:nvSpPr>
        <p:spPr>
          <a:xfrm>
            <a:off x="7413171" y="13963"/>
            <a:ext cx="4778829" cy="707886"/>
          </a:xfrm>
          <a:prstGeom prst="rect">
            <a:avLst/>
          </a:prstGeom>
          <a:noFill/>
        </p:spPr>
        <p:txBody>
          <a:bodyPr wrap="square" rtlCol="0">
            <a:spAutoFit/>
          </a:bodyPr>
          <a:lstStyle/>
          <a:p>
            <a:r>
              <a:rPr lang="es-ES" sz="4000" b="1" dirty="0" smtClean="0">
                <a:latin typeface="Garamond" panose="02020404030301010803" pitchFamily="18" charset="0"/>
                <a:cs typeface="Arial" panose="020B0604020202020204" pitchFamily="34" charset="0"/>
              </a:rPr>
              <a:t>Restricciones fuertes</a:t>
            </a:r>
            <a:endParaRPr lang="es-ES" sz="4000" b="1"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20167199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36</a:t>
            </a:fld>
            <a:endParaRPr lang="es-ES"/>
          </a:p>
        </p:txBody>
      </p:sp>
      <p:sp>
        <p:nvSpPr>
          <p:cNvPr id="4" name="Rectangle 2"/>
          <p:cNvSpPr>
            <a:spLocks noChangeArrowheads="1"/>
          </p:cNvSpPr>
          <p:nvPr/>
        </p:nvSpPr>
        <p:spPr bwMode="auto">
          <a:xfrm>
            <a:off x="1" y="1259767"/>
            <a:ext cx="12192000"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17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ts val="1200"/>
              </a:spcAft>
              <a:buClrTx/>
              <a:buSzTx/>
              <a:buFont typeface="Arial" panose="020B0604020202020204" pitchFamily="34" charset="0"/>
              <a:buChar char="•"/>
              <a:tabLst/>
            </a:pPr>
            <a:r>
              <a:rPr lang="en-US" sz="4400" dirty="0" err="1">
                <a:latin typeface="Garamond" panose="02020404030301010803" pitchFamily="18" charset="0"/>
                <a:cs typeface="Arial" panose="020B0604020202020204" pitchFamily="34" charset="0"/>
              </a:rPr>
              <a:t>Que</a:t>
            </a:r>
            <a:r>
              <a:rPr lang="en-US" sz="4400" dirty="0">
                <a:latin typeface="Garamond" panose="02020404030301010803" pitchFamily="18" charset="0"/>
                <a:cs typeface="Arial" panose="020B0604020202020204" pitchFamily="34" charset="0"/>
              </a:rPr>
              <a:t> el </a:t>
            </a:r>
            <a:r>
              <a:rPr lang="en-US" sz="4400" dirty="0" err="1">
                <a:latin typeface="Garamond" panose="02020404030301010803" pitchFamily="18" charset="0"/>
                <a:cs typeface="Arial" panose="020B0604020202020204" pitchFamily="34" charset="0"/>
              </a:rPr>
              <a:t>profesor</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esté</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indispuesto</a:t>
            </a:r>
            <a:r>
              <a:rPr lang="en-US" sz="4400" dirty="0">
                <a:latin typeface="Garamond" panose="02020404030301010803" pitchFamily="18" charset="0"/>
                <a:cs typeface="Arial" panose="020B0604020202020204" pitchFamily="34" charset="0"/>
              </a:rPr>
              <a:t> a </a:t>
            </a:r>
            <a:r>
              <a:rPr lang="en-US" sz="4400" dirty="0" err="1">
                <a:latin typeface="Garamond" panose="02020404030301010803" pitchFamily="18" charset="0"/>
                <a:cs typeface="Arial" panose="020B0604020202020204" pitchFamily="34" charset="0"/>
              </a:rPr>
              <a:t>dar</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clases</a:t>
            </a:r>
            <a:r>
              <a:rPr lang="en-US" sz="4400" dirty="0">
                <a:latin typeface="Garamond" panose="02020404030301010803" pitchFamily="18" charset="0"/>
                <a:cs typeface="Arial" panose="020B0604020202020204" pitchFamily="34" charset="0"/>
              </a:rPr>
              <a:t> en </a:t>
            </a:r>
            <a:r>
              <a:rPr lang="en-US" sz="4400" dirty="0" err="1">
                <a:latin typeface="Garamond" panose="02020404030301010803" pitchFamily="18" charset="0"/>
                <a:cs typeface="Arial" panose="020B0604020202020204" pitchFamily="34" charset="0"/>
              </a:rPr>
              <a:t>determinado</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turno</a:t>
            </a:r>
            <a:r>
              <a:rPr lang="en-US" sz="4400" dirty="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por</a:t>
            </a:r>
            <a:r>
              <a:rPr lang="en-US" sz="4400" dirty="0" smtClean="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razones</a:t>
            </a:r>
            <a:r>
              <a:rPr lang="en-US" sz="4400" dirty="0" smtClean="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personales</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bien</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justificadas</a:t>
            </a:r>
            <a:r>
              <a:rPr lang="en-US" sz="4400" dirty="0">
                <a:latin typeface="Garamond" panose="02020404030301010803" pitchFamily="18" charset="0"/>
                <a:cs typeface="Arial" panose="020B0604020202020204" pitchFamily="34" charset="0"/>
              </a:rPr>
              <a:t>. </a:t>
            </a:r>
            <a:endParaRPr lang="en-US" sz="4400" dirty="0" smtClean="0">
              <a:latin typeface="Garamond" panose="02020404030301010803" pitchFamily="18" charset="0"/>
              <a:cs typeface="Arial" panose="020B0604020202020204" pitchFamily="34" charset="0"/>
            </a:endParaRPr>
          </a:p>
          <a:p>
            <a:pPr marL="457200" marR="0" lvl="0" indent="-457200" algn="l" defTabSz="914400" rtl="0" eaLnBrk="0" fontAlgn="base" latinLnBrk="0" hangingPunct="0">
              <a:lnSpc>
                <a:spcPct val="100000"/>
              </a:lnSpc>
              <a:spcBef>
                <a:spcPct val="0"/>
              </a:spcBef>
              <a:spcAft>
                <a:spcPts val="1200"/>
              </a:spcAft>
              <a:buClrTx/>
              <a:buSzTx/>
              <a:buFont typeface="Arial" panose="020B0604020202020204" pitchFamily="34" charset="0"/>
              <a:buChar char="•"/>
              <a:tabLst/>
            </a:pPr>
            <a:r>
              <a:rPr lang="en-US" sz="4400" dirty="0" err="1" smtClean="0">
                <a:latin typeface="Garamond" panose="02020404030301010803" pitchFamily="18" charset="0"/>
                <a:cs typeface="Arial" panose="020B0604020202020204" pitchFamily="34" charset="0"/>
              </a:rPr>
              <a:t>Que</a:t>
            </a:r>
            <a:r>
              <a:rPr lang="en-US" sz="4400" dirty="0" smtClean="0">
                <a:latin typeface="Garamond" panose="02020404030301010803" pitchFamily="18" charset="0"/>
                <a:cs typeface="Arial" panose="020B0604020202020204" pitchFamily="34" charset="0"/>
              </a:rPr>
              <a:t> </a:t>
            </a:r>
            <a:r>
              <a:rPr lang="en-US" sz="4400" dirty="0">
                <a:latin typeface="Garamond" panose="02020404030301010803" pitchFamily="18" charset="0"/>
                <a:cs typeface="Arial" panose="020B0604020202020204" pitchFamily="34" charset="0"/>
              </a:rPr>
              <a:t>el </a:t>
            </a:r>
            <a:r>
              <a:rPr lang="en-US" sz="4400" dirty="0" err="1">
                <a:latin typeface="Garamond" panose="02020404030301010803" pitchFamily="18" charset="0"/>
                <a:cs typeface="Arial" panose="020B0604020202020204" pitchFamily="34" charset="0"/>
              </a:rPr>
              <a:t>profesor</a:t>
            </a:r>
            <a:r>
              <a:rPr lang="en-US" sz="4400" dirty="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tenga</a:t>
            </a:r>
            <a:r>
              <a:rPr lang="en-US" sz="4400" dirty="0">
                <a:latin typeface="Garamond" panose="02020404030301010803" pitchFamily="18" charset="0"/>
                <a:cs typeface="Arial" panose="020B0604020202020204" pitchFamily="34" charset="0"/>
              </a:rPr>
              <a:t> </a:t>
            </a:r>
            <a:r>
              <a:rPr lang="en-US" sz="4400" dirty="0" err="1" smtClean="0">
                <a:latin typeface="Garamond" panose="02020404030301010803" pitchFamily="18" charset="0"/>
                <a:cs typeface="Arial" panose="020B0604020202020204" pitchFamily="34" charset="0"/>
              </a:rPr>
              <a:t>reuniones</a:t>
            </a:r>
            <a:r>
              <a:rPr lang="en-US" sz="4400" dirty="0" smtClean="0">
                <a:latin typeface="Garamond" panose="02020404030301010803" pitchFamily="18" charset="0"/>
                <a:cs typeface="Arial" panose="020B0604020202020204" pitchFamily="34" charset="0"/>
              </a:rPr>
              <a:t> de </a:t>
            </a:r>
            <a:r>
              <a:rPr lang="en-US" sz="4400" dirty="0" err="1" smtClean="0">
                <a:latin typeface="Garamond" panose="02020404030301010803" pitchFamily="18" charset="0"/>
                <a:cs typeface="Arial" panose="020B0604020202020204" pitchFamily="34" charset="0"/>
              </a:rPr>
              <a:t>preparación</a:t>
            </a:r>
            <a:r>
              <a:rPr lang="en-US" sz="4400" dirty="0" smtClean="0">
                <a:latin typeface="Garamond" panose="02020404030301010803" pitchFamily="18" charset="0"/>
                <a:cs typeface="Arial" panose="020B0604020202020204" pitchFamily="34" charset="0"/>
              </a:rPr>
              <a:t> </a:t>
            </a:r>
            <a:r>
              <a:rPr lang="en-US" sz="4400" dirty="0" err="1">
                <a:latin typeface="Garamond" panose="02020404030301010803" pitchFamily="18" charset="0"/>
                <a:cs typeface="Arial" panose="020B0604020202020204" pitchFamily="34" charset="0"/>
              </a:rPr>
              <a:t>metodológica</a:t>
            </a:r>
            <a:r>
              <a:rPr lang="en-US" sz="4400" dirty="0">
                <a:latin typeface="Garamond" panose="02020404030301010803" pitchFamily="18" charset="0"/>
                <a:cs typeface="Arial" panose="020B0604020202020204" pitchFamily="34" charset="0"/>
              </a:rPr>
              <a:t>. </a:t>
            </a:r>
            <a:endParaRPr lang="en-US" sz="4400" dirty="0" smtClean="0">
              <a:latin typeface="Garamond" panose="02020404030301010803" pitchFamily="18" charset="0"/>
              <a:cs typeface="Arial" panose="020B0604020202020204" pitchFamily="34" charset="0"/>
            </a:endParaRPr>
          </a:p>
          <a:p>
            <a:pPr marL="457200" marR="0" lvl="0" indent="-457200" algn="l" defTabSz="914400" rtl="0" eaLnBrk="0" fontAlgn="base" latinLnBrk="0" hangingPunct="0">
              <a:lnSpc>
                <a:spcPct val="100000"/>
              </a:lnSpc>
              <a:spcBef>
                <a:spcPct val="0"/>
              </a:spcBef>
              <a:spcAft>
                <a:spcPts val="1200"/>
              </a:spcAft>
              <a:buClrTx/>
              <a:buSzTx/>
              <a:buFont typeface="Arial" panose="020B0604020202020204" pitchFamily="34" charset="0"/>
              <a:buChar char="•"/>
              <a:tabLst/>
            </a:pPr>
            <a:r>
              <a:rPr lang="en-US" sz="4400" dirty="0" err="1" smtClean="0">
                <a:latin typeface="Garamond" panose="02020404030301010803" pitchFamily="18" charset="0"/>
                <a:cs typeface="Arial" panose="020B0604020202020204" pitchFamily="34" charset="0"/>
              </a:rPr>
              <a:t>Reuniones</a:t>
            </a:r>
            <a:r>
              <a:rPr lang="en-US" sz="4400" dirty="0" smtClean="0">
                <a:latin typeface="Garamond" panose="02020404030301010803" pitchFamily="18" charset="0"/>
                <a:cs typeface="Arial" panose="020B0604020202020204" pitchFamily="34" charset="0"/>
              </a:rPr>
              <a:t> </a:t>
            </a:r>
            <a:r>
              <a:rPr lang="en-US" sz="4400" dirty="0">
                <a:latin typeface="Garamond" panose="02020404030301010803" pitchFamily="18" charset="0"/>
                <a:cs typeface="Arial" panose="020B0604020202020204" pitchFamily="34" charset="0"/>
              </a:rPr>
              <a:t>de </a:t>
            </a:r>
            <a:r>
              <a:rPr lang="en-US" sz="4400" dirty="0" err="1">
                <a:latin typeface="Garamond" panose="02020404030301010803" pitchFamily="18" charset="0"/>
                <a:cs typeface="Arial" panose="020B0604020202020204" pitchFamily="34" charset="0"/>
              </a:rPr>
              <a:t>departamento</a:t>
            </a:r>
            <a:r>
              <a:rPr lang="en-US" sz="4400" dirty="0">
                <a:latin typeface="Garamond" panose="02020404030301010803" pitchFamily="18" charset="0"/>
                <a:cs typeface="Arial" panose="020B0604020202020204" pitchFamily="34" charset="0"/>
              </a:rPr>
              <a:t>, del </a:t>
            </a:r>
            <a:r>
              <a:rPr lang="en-US" sz="4400" dirty="0" err="1">
                <a:latin typeface="Garamond" panose="02020404030301010803" pitchFamily="18" charset="0"/>
                <a:cs typeface="Arial" panose="020B0604020202020204" pitchFamily="34" charset="0"/>
              </a:rPr>
              <a:t>Sindicato</a:t>
            </a:r>
            <a:r>
              <a:rPr lang="en-US" sz="4400" dirty="0">
                <a:latin typeface="Garamond" panose="02020404030301010803" pitchFamily="18" charset="0"/>
                <a:cs typeface="Arial" panose="020B0604020202020204" pitchFamily="34" charset="0"/>
              </a:rPr>
              <a:t> o del PCC o la UJC</a:t>
            </a:r>
            <a:r>
              <a:rPr lang="en-US" sz="3200" dirty="0">
                <a:latin typeface="Garamond" panose="02020404030301010803" pitchFamily="18" charset="0"/>
                <a:cs typeface="Arial" panose="020B0604020202020204" pitchFamily="34" charset="0"/>
              </a:rPr>
              <a:t>. </a:t>
            </a:r>
          </a:p>
        </p:txBody>
      </p:sp>
      <p:sp>
        <p:nvSpPr>
          <p:cNvPr id="5" name="CuadroTexto 4"/>
          <p:cNvSpPr txBox="1"/>
          <p:nvPr/>
        </p:nvSpPr>
        <p:spPr>
          <a:xfrm>
            <a:off x="7249887" y="13963"/>
            <a:ext cx="4942114" cy="707886"/>
          </a:xfrm>
          <a:prstGeom prst="rect">
            <a:avLst/>
          </a:prstGeom>
          <a:noFill/>
        </p:spPr>
        <p:txBody>
          <a:bodyPr wrap="square" rtlCol="0">
            <a:spAutoFit/>
          </a:bodyPr>
          <a:lstStyle/>
          <a:p>
            <a:r>
              <a:rPr lang="es-ES" sz="4000" b="1" dirty="0" smtClean="0">
                <a:latin typeface="Garamond" panose="02020404030301010803" pitchFamily="18" charset="0"/>
                <a:cs typeface="Arial" panose="020B0604020202020204" pitchFamily="34" charset="0"/>
              </a:rPr>
              <a:t>Restricciones blandas</a:t>
            </a:r>
            <a:endParaRPr lang="es-ES" sz="4000" b="1" dirty="0">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24071216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87583" y="0"/>
            <a:ext cx="5290820" cy="767560"/>
          </a:xfrm>
        </p:spPr>
        <p:txBody>
          <a:bodyPr>
            <a:normAutofit/>
          </a:bodyPr>
          <a:lstStyle/>
          <a:p>
            <a:r>
              <a:rPr lang="en-US" sz="4000" b="1" dirty="0" err="1">
                <a:latin typeface="Garamond" panose="02020404030301010803" pitchFamily="18" charset="0"/>
                <a:ea typeface="+mn-ea"/>
                <a:cs typeface="Arial" panose="020B0604020202020204" pitchFamily="34" charset="0"/>
              </a:rPr>
              <a:t>Aprendizaje</a:t>
            </a:r>
            <a:r>
              <a:rPr lang="en-US" sz="4000" b="1" dirty="0">
                <a:latin typeface="Garamond" panose="02020404030301010803" pitchFamily="18" charset="0"/>
                <a:ea typeface="+mn-ea"/>
                <a:cs typeface="Arial" panose="020B0604020202020204" pitchFamily="34" charset="0"/>
              </a:rPr>
              <a:t> </a:t>
            </a:r>
            <a:r>
              <a:rPr lang="en-US" sz="4000" b="1" dirty="0" err="1">
                <a:latin typeface="Garamond" panose="02020404030301010803" pitchFamily="18" charset="0"/>
                <a:ea typeface="+mn-ea"/>
                <a:cs typeface="Arial" panose="020B0604020202020204" pitchFamily="34" charset="0"/>
              </a:rPr>
              <a:t>Reforzado</a:t>
            </a:r>
            <a:endParaRPr lang="en-US" sz="4000" b="1" dirty="0">
              <a:latin typeface="Garamond" panose="02020404030301010803" pitchFamily="18" charset="0"/>
              <a:ea typeface="+mn-ea"/>
              <a:cs typeface="Arial" panose="020B0604020202020204" pitchFamily="34" charset="0"/>
            </a:endParaRPr>
          </a:p>
        </p:txBody>
      </p:sp>
      <p:sp>
        <p:nvSpPr>
          <p:cNvPr id="7" name="Marcador de número de diapositiva 6"/>
          <p:cNvSpPr>
            <a:spLocks noGrp="1"/>
          </p:cNvSpPr>
          <p:nvPr>
            <p:ph type="sldNum" sz="quarter" idx="12"/>
          </p:nvPr>
        </p:nvSpPr>
        <p:spPr/>
        <p:txBody>
          <a:bodyPr/>
          <a:lstStyle/>
          <a:p>
            <a:fld id="{48FFD32D-8CFC-2A46-8A01-E141B4EF34B0}" type="slidenum">
              <a:rPr lang="en-US" smtClean="0">
                <a:solidFill>
                  <a:prstClr val="black">
                    <a:tint val="75000"/>
                  </a:prstClr>
                </a:solidFill>
              </a:rPr>
              <a:pPr/>
              <a:t>37</a:t>
            </a:fld>
            <a:endParaRPr lang="en-US">
              <a:solidFill>
                <a:prstClr val="black">
                  <a:tint val="75000"/>
                </a:prstClr>
              </a:solidFill>
            </a:endParaRPr>
          </a:p>
        </p:txBody>
      </p:sp>
      <p:sp>
        <p:nvSpPr>
          <p:cNvPr id="5" name="Nube 4"/>
          <p:cNvSpPr/>
          <p:nvPr/>
        </p:nvSpPr>
        <p:spPr>
          <a:xfrm>
            <a:off x="6123223" y="1753385"/>
            <a:ext cx="5405844" cy="3931920"/>
          </a:xfrm>
          <a:prstGeom prst="cloud">
            <a:avLst/>
          </a:prstGeom>
          <a:ln/>
        </p:spPr>
        <p:style>
          <a:lnRef idx="2">
            <a:schemeClr val="accent1"/>
          </a:lnRef>
          <a:fillRef idx="1">
            <a:schemeClr val="lt1"/>
          </a:fillRef>
          <a:effectRef idx="0">
            <a:schemeClr val="accent1"/>
          </a:effectRef>
          <a:fontRef idx="minor">
            <a:schemeClr val="dk1"/>
          </a:fontRef>
        </p:style>
        <p:txBody>
          <a:bodyPr/>
          <a:lstStyle/>
          <a:p>
            <a:pPr defTabSz="457200"/>
            <a:endParaRPr lang="en-US" dirty="0">
              <a:solidFill>
                <a:srgbClr val="4F81BD"/>
              </a:solidFill>
            </a:endParaRPr>
          </a:p>
          <a:p>
            <a:pPr defTabSz="457200"/>
            <a:r>
              <a:rPr lang="en-US" sz="6000" b="1" dirty="0" smtClean="0">
                <a:solidFill>
                  <a:srgbClr val="4F81BD"/>
                </a:solidFill>
                <a:latin typeface="Garamond" panose="02020404030301010803" pitchFamily="18" charset="0"/>
              </a:rPr>
              <a:t> </a:t>
            </a:r>
            <a:r>
              <a:rPr lang="en-US" sz="6000" b="1" dirty="0" err="1" smtClean="0">
                <a:solidFill>
                  <a:schemeClr val="accent6"/>
                </a:solidFill>
                <a:latin typeface="Garamond" panose="02020404030301010803" pitchFamily="18" charset="0"/>
              </a:rPr>
              <a:t>Ambiente</a:t>
            </a:r>
            <a:endParaRPr lang="en-US" sz="6000" b="1" dirty="0">
              <a:solidFill>
                <a:schemeClr val="accent6"/>
              </a:solidFill>
              <a:latin typeface="Garamond" panose="02020404030301010803" pitchFamily="18" charset="0"/>
            </a:endParaRPr>
          </a:p>
        </p:txBody>
      </p:sp>
      <p:pic>
        <p:nvPicPr>
          <p:cNvPr id="6" name="Imagen 5" descr="wa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9" y="2352502"/>
            <a:ext cx="3780475" cy="4505498"/>
          </a:xfrm>
          <a:prstGeom prst="rect">
            <a:avLst/>
          </a:prstGeom>
        </p:spPr>
      </p:pic>
      <p:cxnSp>
        <p:nvCxnSpPr>
          <p:cNvPr id="21" name="Conector angular 20"/>
          <p:cNvCxnSpPr/>
          <p:nvPr/>
        </p:nvCxnSpPr>
        <p:spPr>
          <a:xfrm rot="16200000" flipV="1">
            <a:off x="5433302" y="17283"/>
            <a:ext cx="304759" cy="4590301"/>
          </a:xfrm>
          <a:prstGeom prst="bentConnector3">
            <a:avLst>
              <a:gd name="adj1" fmla="val 298241"/>
            </a:avLst>
          </a:prstGeom>
          <a:ln w="57150">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onector angular 22"/>
          <p:cNvCxnSpPr/>
          <p:nvPr/>
        </p:nvCxnSpPr>
        <p:spPr>
          <a:xfrm rot="10800000">
            <a:off x="3424424" y="3450638"/>
            <a:ext cx="3136317" cy="306444"/>
          </a:xfrm>
          <a:prstGeom prst="bentConnector3">
            <a:avLst>
              <a:gd name="adj1" fmla="val 50000"/>
            </a:avLst>
          </a:prstGeom>
          <a:ln w="57150">
            <a:prstDash val="sysDash"/>
            <a:tailEnd type="arrow"/>
          </a:ln>
        </p:spPr>
        <p:style>
          <a:lnRef idx="2">
            <a:schemeClr val="accent1"/>
          </a:lnRef>
          <a:fillRef idx="0">
            <a:schemeClr val="accent1"/>
          </a:fillRef>
          <a:effectRef idx="1">
            <a:schemeClr val="accent1"/>
          </a:effectRef>
          <a:fontRef idx="minor">
            <a:schemeClr val="tx1"/>
          </a:fontRef>
        </p:style>
      </p:cxnSp>
      <p:grpSp>
        <p:nvGrpSpPr>
          <p:cNvPr id="9" name="Agrupar 8"/>
          <p:cNvGrpSpPr/>
          <p:nvPr/>
        </p:nvGrpSpPr>
        <p:grpSpPr>
          <a:xfrm>
            <a:off x="3749596" y="4201562"/>
            <a:ext cx="3428444" cy="1107994"/>
            <a:chOff x="272487" y="3626499"/>
            <a:chExt cx="2405709" cy="238622"/>
          </a:xfrm>
        </p:grpSpPr>
        <p:cxnSp>
          <p:nvCxnSpPr>
            <p:cNvPr id="38" name="Conector angular 37"/>
            <p:cNvCxnSpPr>
              <a:stCxn id="6" idx="3"/>
            </p:cNvCxnSpPr>
            <p:nvPr/>
          </p:nvCxnSpPr>
          <p:spPr>
            <a:xfrm flipV="1">
              <a:off x="272487" y="3678631"/>
              <a:ext cx="2405709" cy="30740"/>
            </a:xfrm>
            <a:prstGeom prst="bentConnector3">
              <a:avLst>
                <a:gd name="adj1" fmla="val 50000"/>
              </a:avLst>
            </a:prstGeom>
            <a:ln w="57150">
              <a:solidFill>
                <a:srgbClr val="F79646"/>
              </a:solidFill>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1639581" y="3626499"/>
              <a:ext cx="414156" cy="238622"/>
            </a:xfrm>
            <a:prstGeom prst="rect">
              <a:avLst/>
            </a:prstGeom>
            <a:noFill/>
          </p:spPr>
          <p:txBody>
            <a:bodyPr wrap="none" rtlCol="0">
              <a:spAutoFit/>
            </a:bodyPr>
            <a:lstStyle/>
            <a:p>
              <a:pPr defTabSz="457200"/>
              <a:r>
                <a:rPr lang="es-ES" sz="6600" b="1" dirty="0">
                  <a:solidFill>
                    <a:srgbClr val="F79646"/>
                  </a:solidFill>
                  <a:latin typeface="Garamond" panose="02020404030301010803" pitchFamily="18" charset="0"/>
                </a:rPr>
                <a:t>a</a:t>
              </a:r>
              <a:endParaRPr lang="es-ES" sz="4800" b="1" dirty="0">
                <a:solidFill>
                  <a:srgbClr val="F79646"/>
                </a:solidFill>
                <a:latin typeface="Garamond" panose="02020404030301010803" pitchFamily="18" charset="0"/>
              </a:endParaRPr>
            </a:p>
          </p:txBody>
        </p:sp>
      </p:grpSp>
      <p:sp>
        <p:nvSpPr>
          <p:cNvPr id="14" name="CuadroTexto 13"/>
          <p:cNvSpPr txBox="1"/>
          <p:nvPr/>
        </p:nvSpPr>
        <p:spPr>
          <a:xfrm>
            <a:off x="5171774" y="1334530"/>
            <a:ext cx="466794" cy="1107996"/>
          </a:xfrm>
          <a:prstGeom prst="rect">
            <a:avLst/>
          </a:prstGeom>
          <a:noFill/>
        </p:spPr>
        <p:txBody>
          <a:bodyPr wrap="none" rtlCol="0">
            <a:spAutoFit/>
          </a:bodyPr>
          <a:lstStyle/>
          <a:p>
            <a:pPr defTabSz="457200"/>
            <a:r>
              <a:rPr lang="es-ES" sz="6600" dirty="0">
                <a:solidFill>
                  <a:schemeClr val="bg2">
                    <a:lumMod val="10000"/>
                  </a:schemeClr>
                </a:solidFill>
                <a:latin typeface="Garamond" panose="02020404030301010803" pitchFamily="18" charset="0"/>
              </a:rPr>
              <a:t>r</a:t>
            </a:r>
            <a:endParaRPr lang="es-ES" sz="4800" dirty="0">
              <a:solidFill>
                <a:schemeClr val="bg2">
                  <a:lumMod val="10000"/>
                </a:schemeClr>
              </a:solidFill>
              <a:latin typeface="Garamond" panose="02020404030301010803" pitchFamily="18" charset="0"/>
            </a:endParaRPr>
          </a:p>
        </p:txBody>
      </p:sp>
      <p:sp>
        <p:nvSpPr>
          <p:cNvPr id="16" name="CuadroTexto 15"/>
          <p:cNvSpPr txBox="1"/>
          <p:nvPr/>
        </p:nvSpPr>
        <p:spPr>
          <a:xfrm>
            <a:off x="5406382" y="2779195"/>
            <a:ext cx="748923" cy="1107996"/>
          </a:xfrm>
          <a:prstGeom prst="rect">
            <a:avLst/>
          </a:prstGeom>
          <a:noFill/>
        </p:spPr>
        <p:txBody>
          <a:bodyPr wrap="none" rtlCol="0">
            <a:spAutoFit/>
          </a:bodyPr>
          <a:lstStyle/>
          <a:p>
            <a:pPr defTabSz="457200"/>
            <a:r>
              <a:rPr lang="es-ES" sz="6600" b="1" dirty="0">
                <a:solidFill>
                  <a:srgbClr val="4F81BD"/>
                </a:solidFill>
                <a:latin typeface="Garamond" panose="02020404030301010803" pitchFamily="18" charset="0"/>
              </a:rPr>
              <a:t>s’</a:t>
            </a:r>
            <a:endParaRPr lang="es-ES" sz="4800" b="1" dirty="0">
              <a:solidFill>
                <a:srgbClr val="4F81BD"/>
              </a:solidFill>
              <a:latin typeface="Garamond" panose="02020404030301010803" pitchFamily="18" charset="0"/>
            </a:endParaRPr>
          </a:p>
        </p:txBody>
      </p:sp>
      <p:sp>
        <p:nvSpPr>
          <p:cNvPr id="18" name="CuadroTexto 17"/>
          <p:cNvSpPr txBox="1"/>
          <p:nvPr/>
        </p:nvSpPr>
        <p:spPr>
          <a:xfrm>
            <a:off x="7917920" y="3662355"/>
            <a:ext cx="2423296" cy="1107996"/>
          </a:xfrm>
          <a:prstGeom prst="rect">
            <a:avLst/>
          </a:prstGeom>
          <a:noFill/>
        </p:spPr>
        <p:txBody>
          <a:bodyPr wrap="square" rtlCol="0">
            <a:spAutoFit/>
          </a:bodyPr>
          <a:lstStyle/>
          <a:p>
            <a:pPr defTabSz="457200"/>
            <a:r>
              <a:rPr lang="es-ES" sz="6600" b="1" dirty="0">
                <a:solidFill>
                  <a:schemeClr val="accent1"/>
                </a:solidFill>
                <a:latin typeface="Garamond" panose="02020404030301010803" pitchFamily="18" charset="0"/>
              </a:rPr>
              <a:t>s</a:t>
            </a:r>
            <a:r>
              <a:rPr lang="es-ES" sz="6600" b="1" dirty="0">
                <a:solidFill>
                  <a:srgbClr val="4F81BD"/>
                </a:solidFill>
                <a:latin typeface="Garamond" panose="02020404030301010803" pitchFamily="18" charset="0"/>
              </a:rPr>
              <a:t> </a:t>
            </a:r>
            <a:r>
              <a:rPr lang="es-ES" sz="6600" b="1" dirty="0">
                <a:solidFill>
                  <a:srgbClr val="4F81BD"/>
                </a:solidFill>
                <a:latin typeface="Garamond" panose="02020404030301010803" pitchFamily="18" charset="0"/>
                <a:sym typeface="Wingdings"/>
              </a:rPr>
              <a:t> </a:t>
            </a:r>
            <a:r>
              <a:rPr lang="es-ES" sz="6600" b="1" dirty="0">
                <a:solidFill>
                  <a:srgbClr val="4F81BD"/>
                </a:solidFill>
                <a:latin typeface="Garamond" panose="02020404030301010803" pitchFamily="18" charset="0"/>
              </a:rPr>
              <a:t>s’</a:t>
            </a:r>
            <a:endParaRPr lang="es-ES" sz="4800" b="1" dirty="0">
              <a:solidFill>
                <a:srgbClr val="4F81BD"/>
              </a:solidFill>
              <a:latin typeface="Garamond" panose="02020404030301010803" pitchFamily="18" charset="0"/>
            </a:endParaRPr>
          </a:p>
        </p:txBody>
      </p:sp>
    </p:spTree>
    <p:extLst>
      <p:ext uri="{BB962C8B-B14F-4D97-AF65-F5344CB8AC3E}">
        <p14:creationId xmlns:p14="http://schemas.microsoft.com/office/powerpoint/2010/main" val="40603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87583" y="0"/>
            <a:ext cx="5290820" cy="767560"/>
          </a:xfrm>
        </p:spPr>
        <p:txBody>
          <a:bodyPr>
            <a:normAutofit/>
          </a:bodyPr>
          <a:lstStyle/>
          <a:p>
            <a:r>
              <a:rPr lang="en-US" sz="4000" b="1" dirty="0" err="1">
                <a:latin typeface="Garamond" panose="02020404030301010803" pitchFamily="18" charset="0"/>
                <a:ea typeface="+mn-ea"/>
                <a:cs typeface="Arial" panose="020B0604020202020204" pitchFamily="34" charset="0"/>
              </a:rPr>
              <a:t>Aprendizaje</a:t>
            </a:r>
            <a:r>
              <a:rPr lang="en-US" sz="4000" b="1" dirty="0">
                <a:latin typeface="Garamond" panose="02020404030301010803" pitchFamily="18" charset="0"/>
                <a:ea typeface="+mn-ea"/>
                <a:cs typeface="Arial" panose="020B0604020202020204" pitchFamily="34" charset="0"/>
              </a:rPr>
              <a:t> </a:t>
            </a:r>
            <a:r>
              <a:rPr lang="en-US" sz="4000" b="1" dirty="0" err="1">
                <a:latin typeface="Garamond" panose="02020404030301010803" pitchFamily="18" charset="0"/>
                <a:ea typeface="+mn-ea"/>
                <a:cs typeface="Arial" panose="020B0604020202020204" pitchFamily="34" charset="0"/>
              </a:rPr>
              <a:t>Reforzado</a:t>
            </a:r>
            <a:endParaRPr lang="en-US" sz="4000" b="1" dirty="0">
              <a:latin typeface="Garamond" panose="02020404030301010803" pitchFamily="18" charset="0"/>
              <a:ea typeface="+mn-ea"/>
              <a:cs typeface="Arial" panose="020B0604020202020204" pitchFamily="34" charset="0"/>
            </a:endParaRPr>
          </a:p>
        </p:txBody>
      </p:sp>
      <p:sp>
        <p:nvSpPr>
          <p:cNvPr id="7" name="Marcador de número de diapositiva 6"/>
          <p:cNvSpPr>
            <a:spLocks noGrp="1"/>
          </p:cNvSpPr>
          <p:nvPr>
            <p:ph type="sldNum" sz="quarter" idx="12"/>
          </p:nvPr>
        </p:nvSpPr>
        <p:spPr/>
        <p:txBody>
          <a:bodyPr/>
          <a:lstStyle/>
          <a:p>
            <a:fld id="{48FFD32D-8CFC-2A46-8A01-E141B4EF34B0}" type="slidenum">
              <a:rPr lang="en-US" smtClean="0">
                <a:solidFill>
                  <a:prstClr val="black">
                    <a:tint val="75000"/>
                  </a:prstClr>
                </a:solidFill>
              </a:rPr>
              <a:pPr/>
              <a:t>38</a:t>
            </a:fld>
            <a:endParaRPr lang="en-US">
              <a:solidFill>
                <a:prstClr val="black">
                  <a:tint val="75000"/>
                </a:prstClr>
              </a:solidFill>
            </a:endParaRPr>
          </a:p>
        </p:txBody>
      </p:sp>
      <p:sp>
        <p:nvSpPr>
          <p:cNvPr id="5" name="Nube 4"/>
          <p:cNvSpPr/>
          <p:nvPr/>
        </p:nvSpPr>
        <p:spPr>
          <a:xfrm>
            <a:off x="6123223" y="1753385"/>
            <a:ext cx="5405844" cy="3931920"/>
          </a:xfrm>
          <a:prstGeom prst="cloud">
            <a:avLst/>
          </a:prstGeom>
          <a:ln/>
        </p:spPr>
        <p:style>
          <a:lnRef idx="2">
            <a:schemeClr val="accent1"/>
          </a:lnRef>
          <a:fillRef idx="1">
            <a:schemeClr val="lt1"/>
          </a:fillRef>
          <a:effectRef idx="0">
            <a:schemeClr val="accent1"/>
          </a:effectRef>
          <a:fontRef idx="minor">
            <a:schemeClr val="dk1"/>
          </a:fontRef>
        </p:style>
        <p:txBody>
          <a:bodyPr/>
          <a:lstStyle/>
          <a:p>
            <a:pPr defTabSz="457200"/>
            <a:endParaRPr lang="en-US" dirty="0">
              <a:solidFill>
                <a:srgbClr val="4F81BD"/>
              </a:solidFill>
            </a:endParaRPr>
          </a:p>
          <a:p>
            <a:pPr defTabSz="457200"/>
            <a:r>
              <a:rPr lang="en-US" sz="6000" b="1" dirty="0" smtClean="0">
                <a:solidFill>
                  <a:srgbClr val="4F81BD"/>
                </a:solidFill>
                <a:latin typeface="Garamond" panose="02020404030301010803" pitchFamily="18" charset="0"/>
              </a:rPr>
              <a:t> </a:t>
            </a:r>
            <a:r>
              <a:rPr lang="en-US" sz="6000" b="1" dirty="0" err="1" smtClean="0">
                <a:solidFill>
                  <a:schemeClr val="accent6"/>
                </a:solidFill>
                <a:latin typeface="Garamond" panose="02020404030301010803" pitchFamily="18" charset="0"/>
              </a:rPr>
              <a:t>Ambiente</a:t>
            </a:r>
            <a:endParaRPr lang="en-US" sz="6000" b="1" dirty="0">
              <a:solidFill>
                <a:schemeClr val="accent6"/>
              </a:solidFill>
              <a:latin typeface="Garamond" panose="02020404030301010803" pitchFamily="18" charset="0"/>
            </a:endParaRPr>
          </a:p>
        </p:txBody>
      </p:sp>
      <p:pic>
        <p:nvPicPr>
          <p:cNvPr id="6" name="Imagen 5" descr="wa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9" y="2352502"/>
            <a:ext cx="3780475" cy="4505498"/>
          </a:xfrm>
          <a:prstGeom prst="rect">
            <a:avLst/>
          </a:prstGeom>
        </p:spPr>
      </p:pic>
    </p:spTree>
    <p:extLst>
      <p:ext uri="{BB962C8B-B14F-4D97-AF65-F5344CB8AC3E}">
        <p14:creationId xmlns:p14="http://schemas.microsoft.com/office/powerpoint/2010/main" val="4033598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87583" y="0"/>
            <a:ext cx="5290820" cy="767560"/>
          </a:xfrm>
        </p:spPr>
        <p:txBody>
          <a:bodyPr>
            <a:normAutofit/>
          </a:bodyPr>
          <a:lstStyle/>
          <a:p>
            <a:r>
              <a:rPr lang="en-US" sz="4000" b="1" dirty="0" err="1">
                <a:latin typeface="Garamond" panose="02020404030301010803" pitchFamily="18" charset="0"/>
                <a:ea typeface="+mn-ea"/>
                <a:cs typeface="Arial" panose="020B0604020202020204" pitchFamily="34" charset="0"/>
              </a:rPr>
              <a:t>Aprendizaje</a:t>
            </a:r>
            <a:r>
              <a:rPr lang="en-US" sz="4000" b="1" dirty="0">
                <a:latin typeface="Garamond" panose="02020404030301010803" pitchFamily="18" charset="0"/>
                <a:ea typeface="+mn-ea"/>
                <a:cs typeface="Arial" panose="020B0604020202020204" pitchFamily="34" charset="0"/>
              </a:rPr>
              <a:t> </a:t>
            </a:r>
            <a:r>
              <a:rPr lang="en-US" sz="4000" b="1" dirty="0" err="1">
                <a:latin typeface="Garamond" panose="02020404030301010803" pitchFamily="18" charset="0"/>
                <a:ea typeface="+mn-ea"/>
                <a:cs typeface="Arial" panose="020B0604020202020204" pitchFamily="34" charset="0"/>
              </a:rPr>
              <a:t>Reforzado</a:t>
            </a:r>
            <a:endParaRPr lang="en-US" sz="4000" b="1" dirty="0">
              <a:latin typeface="Garamond" panose="02020404030301010803" pitchFamily="18" charset="0"/>
              <a:ea typeface="+mn-ea"/>
              <a:cs typeface="Arial" panose="020B0604020202020204" pitchFamily="34" charset="0"/>
            </a:endParaRPr>
          </a:p>
        </p:txBody>
      </p:sp>
      <p:sp>
        <p:nvSpPr>
          <p:cNvPr id="7" name="Marcador de número de diapositiva 6"/>
          <p:cNvSpPr>
            <a:spLocks noGrp="1"/>
          </p:cNvSpPr>
          <p:nvPr>
            <p:ph type="sldNum" sz="quarter" idx="12"/>
          </p:nvPr>
        </p:nvSpPr>
        <p:spPr/>
        <p:txBody>
          <a:bodyPr/>
          <a:lstStyle/>
          <a:p>
            <a:fld id="{48FFD32D-8CFC-2A46-8A01-E141B4EF34B0}" type="slidenum">
              <a:rPr lang="en-US" smtClean="0">
                <a:solidFill>
                  <a:prstClr val="black">
                    <a:tint val="75000"/>
                  </a:prstClr>
                </a:solidFill>
              </a:rPr>
              <a:pPr/>
              <a:t>39</a:t>
            </a:fld>
            <a:endParaRPr lang="en-US">
              <a:solidFill>
                <a:prstClr val="black">
                  <a:tint val="75000"/>
                </a:prstClr>
              </a:solidFill>
            </a:endParaRPr>
          </a:p>
        </p:txBody>
      </p:sp>
      <p:sp>
        <p:nvSpPr>
          <p:cNvPr id="5" name="Nube 4"/>
          <p:cNvSpPr/>
          <p:nvPr/>
        </p:nvSpPr>
        <p:spPr>
          <a:xfrm>
            <a:off x="6123223" y="1753385"/>
            <a:ext cx="5405844" cy="3931920"/>
          </a:xfrm>
          <a:prstGeom prst="cloud">
            <a:avLst/>
          </a:prstGeom>
          <a:ln/>
        </p:spPr>
        <p:style>
          <a:lnRef idx="2">
            <a:schemeClr val="accent1"/>
          </a:lnRef>
          <a:fillRef idx="1">
            <a:schemeClr val="lt1"/>
          </a:fillRef>
          <a:effectRef idx="0">
            <a:schemeClr val="accent1"/>
          </a:effectRef>
          <a:fontRef idx="minor">
            <a:schemeClr val="dk1"/>
          </a:fontRef>
        </p:style>
        <p:txBody>
          <a:bodyPr/>
          <a:lstStyle/>
          <a:p>
            <a:pPr defTabSz="457200"/>
            <a:endParaRPr lang="en-US" dirty="0">
              <a:solidFill>
                <a:srgbClr val="4F81BD"/>
              </a:solidFill>
            </a:endParaRPr>
          </a:p>
          <a:p>
            <a:pPr defTabSz="457200"/>
            <a:r>
              <a:rPr lang="en-US" sz="6000" b="1" dirty="0" smtClean="0">
                <a:solidFill>
                  <a:srgbClr val="4F81BD"/>
                </a:solidFill>
                <a:latin typeface="Garamond" panose="02020404030301010803" pitchFamily="18" charset="0"/>
              </a:rPr>
              <a:t> </a:t>
            </a:r>
            <a:r>
              <a:rPr lang="en-US" sz="6000" b="1" dirty="0" err="1" smtClean="0">
                <a:solidFill>
                  <a:schemeClr val="accent6"/>
                </a:solidFill>
                <a:latin typeface="Garamond" panose="02020404030301010803" pitchFamily="18" charset="0"/>
              </a:rPr>
              <a:t>Ambiente</a:t>
            </a:r>
            <a:endParaRPr lang="en-US" sz="6000" b="1" dirty="0">
              <a:solidFill>
                <a:schemeClr val="accent6"/>
              </a:solidFill>
              <a:latin typeface="Garamond" panose="02020404030301010803" pitchFamily="18" charset="0"/>
            </a:endParaRPr>
          </a:p>
        </p:txBody>
      </p:sp>
      <p:pic>
        <p:nvPicPr>
          <p:cNvPr id="6" name="Imagen 5" descr="wa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9" y="2352502"/>
            <a:ext cx="3780475" cy="4505498"/>
          </a:xfrm>
          <a:prstGeom prst="rect">
            <a:avLst/>
          </a:prstGeom>
        </p:spPr>
      </p:pic>
      <p:sp>
        <p:nvSpPr>
          <p:cNvPr id="18" name="CuadroTexto 17"/>
          <p:cNvSpPr txBox="1"/>
          <p:nvPr/>
        </p:nvSpPr>
        <p:spPr>
          <a:xfrm>
            <a:off x="7917920" y="3662355"/>
            <a:ext cx="2423296" cy="1107996"/>
          </a:xfrm>
          <a:prstGeom prst="rect">
            <a:avLst/>
          </a:prstGeom>
          <a:noFill/>
        </p:spPr>
        <p:txBody>
          <a:bodyPr wrap="square" rtlCol="0">
            <a:spAutoFit/>
          </a:bodyPr>
          <a:lstStyle/>
          <a:p>
            <a:pPr defTabSz="457200"/>
            <a:r>
              <a:rPr lang="es-ES" sz="6600" b="1" dirty="0">
                <a:solidFill>
                  <a:schemeClr val="accent1"/>
                </a:solidFill>
                <a:latin typeface="Garamond" panose="02020404030301010803" pitchFamily="18" charset="0"/>
              </a:rPr>
              <a:t>s</a:t>
            </a:r>
            <a:r>
              <a:rPr lang="es-ES" sz="6600" b="1" dirty="0">
                <a:solidFill>
                  <a:srgbClr val="4F81BD"/>
                </a:solidFill>
                <a:latin typeface="Garamond" panose="02020404030301010803" pitchFamily="18" charset="0"/>
              </a:rPr>
              <a:t> </a:t>
            </a:r>
            <a:endParaRPr lang="es-ES" sz="4800" b="1" dirty="0">
              <a:solidFill>
                <a:srgbClr val="4F81BD"/>
              </a:solidFill>
              <a:latin typeface="Garamond" panose="02020404030301010803" pitchFamily="18" charset="0"/>
            </a:endParaRPr>
          </a:p>
        </p:txBody>
      </p:sp>
    </p:spTree>
    <p:extLst>
      <p:ext uri="{BB962C8B-B14F-4D97-AF65-F5344CB8AC3E}">
        <p14:creationId xmlns:p14="http://schemas.microsoft.com/office/powerpoint/2010/main" val="40412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9427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pic>
        <p:nvPicPr>
          <p:cNvPr id="8" name="Imagen 7"/>
          <p:cNvPicPr>
            <a:picLocks noChangeAspect="1"/>
          </p:cNvPicPr>
          <p:nvPr/>
        </p:nvPicPr>
        <p:blipFill rotWithShape="1">
          <a:blip r:embed="rId6"/>
          <a:srcRect l="41355" t="65273" r="50378" b="19455"/>
          <a:stretch/>
        </p:blipFill>
        <p:spPr>
          <a:xfrm>
            <a:off x="4091140" y="3616591"/>
            <a:ext cx="1321517" cy="1372561"/>
          </a:xfrm>
          <a:prstGeom prst="rect">
            <a:avLst/>
          </a:prstGeom>
        </p:spPr>
      </p:pic>
      <p:sp>
        <p:nvSpPr>
          <p:cNvPr id="3" name="CuadroTexto 2"/>
          <p:cNvSpPr txBox="1"/>
          <p:nvPr/>
        </p:nvSpPr>
        <p:spPr>
          <a:xfrm>
            <a:off x="3710632" y="2490616"/>
            <a:ext cx="2418736" cy="954107"/>
          </a:xfrm>
          <a:prstGeom prst="rect">
            <a:avLst/>
          </a:prstGeom>
          <a:noFill/>
        </p:spPr>
        <p:txBody>
          <a:bodyPr wrap="square" rtlCol="0">
            <a:spAutoFit/>
          </a:bodyPr>
          <a:lstStyle/>
          <a:p>
            <a:r>
              <a:rPr lang="es-ES" sz="2800" dirty="0">
                <a:latin typeface="Garamond" panose="02020404030301010803" pitchFamily="18" charset="0"/>
                <a:cs typeface="Arial" panose="020B0604020202020204" pitchFamily="34" charset="0"/>
              </a:rPr>
              <a:t>Realizada manualmente</a:t>
            </a:r>
          </a:p>
        </p:txBody>
      </p:sp>
      <p:cxnSp>
        <p:nvCxnSpPr>
          <p:cNvPr id="10" name="Conector angular 9"/>
          <p:cNvCxnSpPr/>
          <p:nvPr/>
        </p:nvCxnSpPr>
        <p:spPr>
          <a:xfrm>
            <a:off x="3156155" y="3170903"/>
            <a:ext cx="811161" cy="797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69462" y="4795233"/>
            <a:ext cx="1013675"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t>
            </a:r>
            <a:r>
              <a:rPr lang="es-ES" sz="2800" dirty="0" smtClean="0">
                <a:latin typeface="Garamond" panose="02020404030301010803" pitchFamily="18" charset="0"/>
                <a:cs typeface="Arial" panose="020B0604020202020204" pitchFamily="34" charset="0"/>
              </a:rPr>
              <a:t>PPA)</a:t>
            </a:r>
            <a:endParaRPr lang="es-ES" sz="2800" dirty="0">
              <a:latin typeface="Garamond" panose="02020404030301010803" pitchFamily="18" charset="0"/>
              <a:cs typeface="Arial" panose="020B0604020202020204" pitchFamily="34"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4</a:t>
            </a:fld>
            <a:endParaRPr lang="es-ES"/>
          </a:p>
        </p:txBody>
      </p:sp>
    </p:spTree>
    <p:extLst>
      <p:ext uri="{BB962C8B-B14F-4D97-AF65-F5344CB8AC3E}">
        <p14:creationId xmlns:p14="http://schemas.microsoft.com/office/powerpoint/2010/main" val="181633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87583" y="0"/>
            <a:ext cx="5290820" cy="767560"/>
          </a:xfrm>
        </p:spPr>
        <p:txBody>
          <a:bodyPr>
            <a:normAutofit/>
          </a:bodyPr>
          <a:lstStyle/>
          <a:p>
            <a:r>
              <a:rPr lang="en-US" sz="4000" b="1" dirty="0" err="1">
                <a:latin typeface="Garamond" panose="02020404030301010803" pitchFamily="18" charset="0"/>
                <a:ea typeface="+mn-ea"/>
                <a:cs typeface="Arial" panose="020B0604020202020204" pitchFamily="34" charset="0"/>
              </a:rPr>
              <a:t>Aprendizaje</a:t>
            </a:r>
            <a:r>
              <a:rPr lang="en-US" sz="4000" b="1" dirty="0">
                <a:latin typeface="Garamond" panose="02020404030301010803" pitchFamily="18" charset="0"/>
                <a:ea typeface="+mn-ea"/>
                <a:cs typeface="Arial" panose="020B0604020202020204" pitchFamily="34" charset="0"/>
              </a:rPr>
              <a:t> </a:t>
            </a:r>
            <a:r>
              <a:rPr lang="en-US" sz="4000" b="1" dirty="0" err="1">
                <a:latin typeface="Garamond" panose="02020404030301010803" pitchFamily="18" charset="0"/>
                <a:ea typeface="+mn-ea"/>
                <a:cs typeface="Arial" panose="020B0604020202020204" pitchFamily="34" charset="0"/>
              </a:rPr>
              <a:t>Reforzado</a:t>
            </a:r>
            <a:endParaRPr lang="en-US" sz="4000" b="1" dirty="0">
              <a:latin typeface="Garamond" panose="02020404030301010803" pitchFamily="18" charset="0"/>
              <a:ea typeface="+mn-ea"/>
              <a:cs typeface="Arial" panose="020B0604020202020204" pitchFamily="34" charset="0"/>
            </a:endParaRPr>
          </a:p>
        </p:txBody>
      </p:sp>
      <p:sp>
        <p:nvSpPr>
          <p:cNvPr id="7" name="Marcador de número de diapositiva 6"/>
          <p:cNvSpPr>
            <a:spLocks noGrp="1"/>
          </p:cNvSpPr>
          <p:nvPr>
            <p:ph type="sldNum" sz="quarter" idx="12"/>
          </p:nvPr>
        </p:nvSpPr>
        <p:spPr/>
        <p:txBody>
          <a:bodyPr/>
          <a:lstStyle/>
          <a:p>
            <a:fld id="{48FFD32D-8CFC-2A46-8A01-E141B4EF34B0}" type="slidenum">
              <a:rPr lang="en-US" smtClean="0">
                <a:solidFill>
                  <a:prstClr val="black">
                    <a:tint val="75000"/>
                  </a:prstClr>
                </a:solidFill>
              </a:rPr>
              <a:pPr/>
              <a:t>40</a:t>
            </a:fld>
            <a:endParaRPr lang="en-US">
              <a:solidFill>
                <a:prstClr val="black">
                  <a:tint val="75000"/>
                </a:prstClr>
              </a:solidFill>
            </a:endParaRPr>
          </a:p>
        </p:txBody>
      </p:sp>
      <p:sp>
        <p:nvSpPr>
          <p:cNvPr id="5" name="Nube 4"/>
          <p:cNvSpPr/>
          <p:nvPr/>
        </p:nvSpPr>
        <p:spPr>
          <a:xfrm>
            <a:off x="6123223" y="1753385"/>
            <a:ext cx="5405844" cy="3931920"/>
          </a:xfrm>
          <a:prstGeom prst="cloud">
            <a:avLst/>
          </a:prstGeom>
          <a:ln/>
        </p:spPr>
        <p:style>
          <a:lnRef idx="2">
            <a:schemeClr val="accent1"/>
          </a:lnRef>
          <a:fillRef idx="1">
            <a:schemeClr val="lt1"/>
          </a:fillRef>
          <a:effectRef idx="0">
            <a:schemeClr val="accent1"/>
          </a:effectRef>
          <a:fontRef idx="minor">
            <a:schemeClr val="dk1"/>
          </a:fontRef>
        </p:style>
        <p:txBody>
          <a:bodyPr/>
          <a:lstStyle/>
          <a:p>
            <a:pPr defTabSz="457200"/>
            <a:endParaRPr lang="en-US" dirty="0">
              <a:solidFill>
                <a:srgbClr val="4F81BD"/>
              </a:solidFill>
            </a:endParaRPr>
          </a:p>
          <a:p>
            <a:pPr defTabSz="457200"/>
            <a:r>
              <a:rPr lang="en-US" sz="6000" b="1" dirty="0" smtClean="0">
                <a:solidFill>
                  <a:srgbClr val="4F81BD"/>
                </a:solidFill>
                <a:latin typeface="Garamond" panose="02020404030301010803" pitchFamily="18" charset="0"/>
              </a:rPr>
              <a:t> </a:t>
            </a:r>
            <a:r>
              <a:rPr lang="en-US" sz="6000" b="1" dirty="0" err="1" smtClean="0">
                <a:solidFill>
                  <a:schemeClr val="accent6"/>
                </a:solidFill>
                <a:latin typeface="Garamond" panose="02020404030301010803" pitchFamily="18" charset="0"/>
              </a:rPr>
              <a:t>Ambiente</a:t>
            </a:r>
            <a:endParaRPr lang="en-US" sz="6000" b="1" dirty="0">
              <a:solidFill>
                <a:schemeClr val="accent6"/>
              </a:solidFill>
              <a:latin typeface="Garamond" panose="02020404030301010803" pitchFamily="18" charset="0"/>
            </a:endParaRPr>
          </a:p>
        </p:txBody>
      </p:sp>
      <p:pic>
        <p:nvPicPr>
          <p:cNvPr id="6" name="Imagen 5" descr="wa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9" y="2352502"/>
            <a:ext cx="3780475" cy="4505498"/>
          </a:xfrm>
          <a:prstGeom prst="rect">
            <a:avLst/>
          </a:prstGeom>
        </p:spPr>
      </p:pic>
      <p:grpSp>
        <p:nvGrpSpPr>
          <p:cNvPr id="9" name="Agrupar 8"/>
          <p:cNvGrpSpPr/>
          <p:nvPr/>
        </p:nvGrpSpPr>
        <p:grpSpPr>
          <a:xfrm>
            <a:off x="3749596" y="4201562"/>
            <a:ext cx="3428444" cy="1107994"/>
            <a:chOff x="272487" y="3626499"/>
            <a:chExt cx="2405709" cy="238622"/>
          </a:xfrm>
        </p:grpSpPr>
        <p:cxnSp>
          <p:nvCxnSpPr>
            <p:cNvPr id="38" name="Conector angular 37"/>
            <p:cNvCxnSpPr>
              <a:stCxn id="6" idx="3"/>
            </p:cNvCxnSpPr>
            <p:nvPr/>
          </p:nvCxnSpPr>
          <p:spPr>
            <a:xfrm flipV="1">
              <a:off x="272487" y="3678631"/>
              <a:ext cx="2405709" cy="30740"/>
            </a:xfrm>
            <a:prstGeom prst="bentConnector3">
              <a:avLst>
                <a:gd name="adj1" fmla="val 50000"/>
              </a:avLst>
            </a:prstGeom>
            <a:ln w="57150">
              <a:solidFill>
                <a:srgbClr val="F79646"/>
              </a:solidFill>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1639581" y="3626499"/>
              <a:ext cx="414156" cy="238622"/>
            </a:xfrm>
            <a:prstGeom prst="rect">
              <a:avLst/>
            </a:prstGeom>
            <a:noFill/>
          </p:spPr>
          <p:txBody>
            <a:bodyPr wrap="none" rtlCol="0">
              <a:spAutoFit/>
            </a:bodyPr>
            <a:lstStyle/>
            <a:p>
              <a:pPr defTabSz="457200"/>
              <a:r>
                <a:rPr lang="es-ES" sz="6600" b="1" dirty="0">
                  <a:solidFill>
                    <a:srgbClr val="F79646"/>
                  </a:solidFill>
                  <a:latin typeface="Garamond" panose="02020404030301010803" pitchFamily="18" charset="0"/>
                </a:rPr>
                <a:t>a</a:t>
              </a:r>
              <a:endParaRPr lang="es-ES" sz="4800" b="1" dirty="0">
                <a:solidFill>
                  <a:srgbClr val="F79646"/>
                </a:solidFill>
                <a:latin typeface="Garamond" panose="02020404030301010803" pitchFamily="18" charset="0"/>
              </a:endParaRPr>
            </a:p>
          </p:txBody>
        </p:sp>
      </p:grpSp>
      <p:sp>
        <p:nvSpPr>
          <p:cNvPr id="18" name="CuadroTexto 17"/>
          <p:cNvSpPr txBox="1"/>
          <p:nvPr/>
        </p:nvSpPr>
        <p:spPr>
          <a:xfrm>
            <a:off x="7917920" y="3662355"/>
            <a:ext cx="2423296" cy="1107996"/>
          </a:xfrm>
          <a:prstGeom prst="rect">
            <a:avLst/>
          </a:prstGeom>
          <a:noFill/>
        </p:spPr>
        <p:txBody>
          <a:bodyPr wrap="square" rtlCol="0">
            <a:spAutoFit/>
          </a:bodyPr>
          <a:lstStyle/>
          <a:p>
            <a:pPr defTabSz="457200"/>
            <a:r>
              <a:rPr lang="es-ES" sz="6600" b="1" dirty="0">
                <a:solidFill>
                  <a:schemeClr val="accent1"/>
                </a:solidFill>
                <a:latin typeface="Garamond" panose="02020404030301010803" pitchFamily="18" charset="0"/>
              </a:rPr>
              <a:t>s</a:t>
            </a:r>
            <a:r>
              <a:rPr lang="es-ES" sz="6600" b="1" dirty="0">
                <a:solidFill>
                  <a:srgbClr val="4F81BD"/>
                </a:solidFill>
                <a:latin typeface="Garamond" panose="02020404030301010803" pitchFamily="18" charset="0"/>
              </a:rPr>
              <a:t> </a:t>
            </a:r>
            <a:r>
              <a:rPr lang="es-ES" sz="6600" b="1" dirty="0">
                <a:solidFill>
                  <a:srgbClr val="4F81BD"/>
                </a:solidFill>
                <a:latin typeface="Garamond" panose="02020404030301010803" pitchFamily="18" charset="0"/>
                <a:sym typeface="Wingdings"/>
              </a:rPr>
              <a:t> </a:t>
            </a:r>
            <a:r>
              <a:rPr lang="es-ES" sz="6600" b="1" dirty="0">
                <a:solidFill>
                  <a:srgbClr val="4F81BD"/>
                </a:solidFill>
                <a:latin typeface="Garamond" panose="02020404030301010803" pitchFamily="18" charset="0"/>
              </a:rPr>
              <a:t>s’</a:t>
            </a:r>
            <a:endParaRPr lang="es-ES" sz="4800" b="1" dirty="0">
              <a:solidFill>
                <a:srgbClr val="4F81BD"/>
              </a:solidFill>
              <a:latin typeface="Garamond" panose="02020404030301010803" pitchFamily="18" charset="0"/>
            </a:endParaRPr>
          </a:p>
        </p:txBody>
      </p:sp>
    </p:spTree>
    <p:extLst>
      <p:ext uri="{BB962C8B-B14F-4D97-AF65-F5344CB8AC3E}">
        <p14:creationId xmlns:p14="http://schemas.microsoft.com/office/powerpoint/2010/main" val="206726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87583" y="0"/>
            <a:ext cx="5290820" cy="767560"/>
          </a:xfrm>
        </p:spPr>
        <p:txBody>
          <a:bodyPr>
            <a:normAutofit/>
          </a:bodyPr>
          <a:lstStyle/>
          <a:p>
            <a:r>
              <a:rPr lang="en-US" sz="4000" b="1" dirty="0" err="1">
                <a:latin typeface="Garamond" panose="02020404030301010803" pitchFamily="18" charset="0"/>
                <a:ea typeface="+mn-ea"/>
                <a:cs typeface="Arial" panose="020B0604020202020204" pitchFamily="34" charset="0"/>
              </a:rPr>
              <a:t>Aprendizaje</a:t>
            </a:r>
            <a:r>
              <a:rPr lang="en-US" sz="4000" b="1" dirty="0">
                <a:latin typeface="Garamond" panose="02020404030301010803" pitchFamily="18" charset="0"/>
                <a:ea typeface="+mn-ea"/>
                <a:cs typeface="Arial" panose="020B0604020202020204" pitchFamily="34" charset="0"/>
              </a:rPr>
              <a:t> </a:t>
            </a:r>
            <a:r>
              <a:rPr lang="en-US" sz="4000" b="1" dirty="0" err="1">
                <a:latin typeface="Garamond" panose="02020404030301010803" pitchFamily="18" charset="0"/>
                <a:ea typeface="+mn-ea"/>
                <a:cs typeface="Arial" panose="020B0604020202020204" pitchFamily="34" charset="0"/>
              </a:rPr>
              <a:t>Reforzado</a:t>
            </a:r>
            <a:endParaRPr lang="en-US" sz="4000" b="1" dirty="0">
              <a:latin typeface="Garamond" panose="02020404030301010803" pitchFamily="18" charset="0"/>
              <a:ea typeface="+mn-ea"/>
              <a:cs typeface="Arial" panose="020B0604020202020204" pitchFamily="34" charset="0"/>
            </a:endParaRPr>
          </a:p>
        </p:txBody>
      </p:sp>
      <p:sp>
        <p:nvSpPr>
          <p:cNvPr id="7" name="Marcador de número de diapositiva 6"/>
          <p:cNvSpPr>
            <a:spLocks noGrp="1"/>
          </p:cNvSpPr>
          <p:nvPr>
            <p:ph type="sldNum" sz="quarter" idx="12"/>
          </p:nvPr>
        </p:nvSpPr>
        <p:spPr/>
        <p:txBody>
          <a:bodyPr/>
          <a:lstStyle/>
          <a:p>
            <a:fld id="{48FFD32D-8CFC-2A46-8A01-E141B4EF34B0}" type="slidenum">
              <a:rPr lang="en-US" smtClean="0">
                <a:solidFill>
                  <a:prstClr val="black">
                    <a:tint val="75000"/>
                  </a:prstClr>
                </a:solidFill>
              </a:rPr>
              <a:pPr/>
              <a:t>41</a:t>
            </a:fld>
            <a:endParaRPr lang="en-US">
              <a:solidFill>
                <a:prstClr val="black">
                  <a:tint val="75000"/>
                </a:prstClr>
              </a:solidFill>
            </a:endParaRPr>
          </a:p>
        </p:txBody>
      </p:sp>
      <p:sp>
        <p:nvSpPr>
          <p:cNvPr id="5" name="Nube 4"/>
          <p:cNvSpPr/>
          <p:nvPr/>
        </p:nvSpPr>
        <p:spPr>
          <a:xfrm>
            <a:off x="6123223" y="1753385"/>
            <a:ext cx="5405844" cy="3931920"/>
          </a:xfrm>
          <a:prstGeom prst="cloud">
            <a:avLst/>
          </a:prstGeom>
          <a:ln/>
        </p:spPr>
        <p:style>
          <a:lnRef idx="2">
            <a:schemeClr val="accent1"/>
          </a:lnRef>
          <a:fillRef idx="1">
            <a:schemeClr val="lt1"/>
          </a:fillRef>
          <a:effectRef idx="0">
            <a:schemeClr val="accent1"/>
          </a:effectRef>
          <a:fontRef idx="minor">
            <a:schemeClr val="dk1"/>
          </a:fontRef>
        </p:style>
        <p:txBody>
          <a:bodyPr/>
          <a:lstStyle/>
          <a:p>
            <a:pPr defTabSz="457200"/>
            <a:endParaRPr lang="en-US" dirty="0">
              <a:solidFill>
                <a:srgbClr val="4F81BD"/>
              </a:solidFill>
            </a:endParaRPr>
          </a:p>
          <a:p>
            <a:pPr defTabSz="457200"/>
            <a:r>
              <a:rPr lang="en-US" sz="6000" b="1" dirty="0" smtClean="0">
                <a:solidFill>
                  <a:srgbClr val="4F81BD"/>
                </a:solidFill>
                <a:latin typeface="Garamond" panose="02020404030301010803" pitchFamily="18" charset="0"/>
              </a:rPr>
              <a:t> </a:t>
            </a:r>
            <a:r>
              <a:rPr lang="en-US" sz="6000" b="1" dirty="0" err="1" smtClean="0">
                <a:solidFill>
                  <a:schemeClr val="accent6"/>
                </a:solidFill>
                <a:latin typeface="Garamond" panose="02020404030301010803" pitchFamily="18" charset="0"/>
              </a:rPr>
              <a:t>Ambiente</a:t>
            </a:r>
            <a:endParaRPr lang="en-US" sz="6000" b="1" dirty="0">
              <a:solidFill>
                <a:schemeClr val="accent6"/>
              </a:solidFill>
              <a:latin typeface="Garamond" panose="02020404030301010803" pitchFamily="18" charset="0"/>
            </a:endParaRPr>
          </a:p>
        </p:txBody>
      </p:sp>
      <p:pic>
        <p:nvPicPr>
          <p:cNvPr id="6" name="Imagen 5" descr="wa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79" y="2352502"/>
            <a:ext cx="3780475" cy="4505498"/>
          </a:xfrm>
          <a:prstGeom prst="rect">
            <a:avLst/>
          </a:prstGeom>
        </p:spPr>
      </p:pic>
      <p:cxnSp>
        <p:nvCxnSpPr>
          <p:cNvPr id="21" name="Conector angular 20"/>
          <p:cNvCxnSpPr/>
          <p:nvPr/>
        </p:nvCxnSpPr>
        <p:spPr>
          <a:xfrm rot="16200000" flipV="1">
            <a:off x="5433302" y="17283"/>
            <a:ext cx="304759" cy="4590301"/>
          </a:xfrm>
          <a:prstGeom prst="bentConnector3">
            <a:avLst>
              <a:gd name="adj1" fmla="val 298241"/>
            </a:avLst>
          </a:prstGeom>
          <a:ln w="57150">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Conector angular 22"/>
          <p:cNvCxnSpPr/>
          <p:nvPr/>
        </p:nvCxnSpPr>
        <p:spPr>
          <a:xfrm rot="10800000">
            <a:off x="3424424" y="3450638"/>
            <a:ext cx="3136317" cy="306444"/>
          </a:xfrm>
          <a:prstGeom prst="bentConnector3">
            <a:avLst>
              <a:gd name="adj1" fmla="val 50000"/>
            </a:avLst>
          </a:prstGeom>
          <a:ln w="57150">
            <a:prstDash val="sysDash"/>
            <a:tailEnd type="arrow"/>
          </a:ln>
        </p:spPr>
        <p:style>
          <a:lnRef idx="2">
            <a:schemeClr val="accent1"/>
          </a:lnRef>
          <a:fillRef idx="0">
            <a:schemeClr val="accent1"/>
          </a:fillRef>
          <a:effectRef idx="1">
            <a:schemeClr val="accent1"/>
          </a:effectRef>
          <a:fontRef idx="minor">
            <a:schemeClr val="tx1"/>
          </a:fontRef>
        </p:style>
      </p:cxnSp>
      <p:grpSp>
        <p:nvGrpSpPr>
          <p:cNvPr id="9" name="Agrupar 8"/>
          <p:cNvGrpSpPr/>
          <p:nvPr/>
        </p:nvGrpSpPr>
        <p:grpSpPr>
          <a:xfrm>
            <a:off x="3749596" y="4201562"/>
            <a:ext cx="3428444" cy="1107994"/>
            <a:chOff x="272487" y="3626499"/>
            <a:chExt cx="2405709" cy="238622"/>
          </a:xfrm>
        </p:grpSpPr>
        <p:cxnSp>
          <p:nvCxnSpPr>
            <p:cNvPr id="38" name="Conector angular 37"/>
            <p:cNvCxnSpPr>
              <a:stCxn id="6" idx="3"/>
            </p:cNvCxnSpPr>
            <p:nvPr/>
          </p:nvCxnSpPr>
          <p:spPr>
            <a:xfrm flipV="1">
              <a:off x="272487" y="3678631"/>
              <a:ext cx="2405709" cy="30740"/>
            </a:xfrm>
            <a:prstGeom prst="bentConnector3">
              <a:avLst>
                <a:gd name="adj1" fmla="val 50000"/>
              </a:avLst>
            </a:prstGeom>
            <a:ln w="57150">
              <a:solidFill>
                <a:srgbClr val="F79646"/>
              </a:solidFill>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1639581" y="3626499"/>
              <a:ext cx="414156" cy="238622"/>
            </a:xfrm>
            <a:prstGeom prst="rect">
              <a:avLst/>
            </a:prstGeom>
            <a:noFill/>
          </p:spPr>
          <p:txBody>
            <a:bodyPr wrap="none" rtlCol="0">
              <a:spAutoFit/>
            </a:bodyPr>
            <a:lstStyle/>
            <a:p>
              <a:pPr defTabSz="457200"/>
              <a:r>
                <a:rPr lang="es-ES" sz="6600" b="1" dirty="0">
                  <a:solidFill>
                    <a:srgbClr val="F79646"/>
                  </a:solidFill>
                  <a:latin typeface="Garamond" panose="02020404030301010803" pitchFamily="18" charset="0"/>
                </a:rPr>
                <a:t>a</a:t>
              </a:r>
              <a:endParaRPr lang="es-ES" sz="4800" b="1" dirty="0">
                <a:solidFill>
                  <a:srgbClr val="F79646"/>
                </a:solidFill>
                <a:latin typeface="Garamond" panose="02020404030301010803" pitchFamily="18" charset="0"/>
              </a:endParaRPr>
            </a:p>
          </p:txBody>
        </p:sp>
      </p:grpSp>
      <p:sp>
        <p:nvSpPr>
          <p:cNvPr id="14" name="CuadroTexto 13"/>
          <p:cNvSpPr txBox="1"/>
          <p:nvPr/>
        </p:nvSpPr>
        <p:spPr>
          <a:xfrm>
            <a:off x="5171774" y="1334530"/>
            <a:ext cx="466794" cy="1107996"/>
          </a:xfrm>
          <a:prstGeom prst="rect">
            <a:avLst/>
          </a:prstGeom>
          <a:noFill/>
        </p:spPr>
        <p:txBody>
          <a:bodyPr wrap="none" rtlCol="0">
            <a:spAutoFit/>
          </a:bodyPr>
          <a:lstStyle/>
          <a:p>
            <a:pPr defTabSz="457200"/>
            <a:r>
              <a:rPr lang="es-ES" sz="6600" dirty="0">
                <a:solidFill>
                  <a:schemeClr val="bg2">
                    <a:lumMod val="10000"/>
                  </a:schemeClr>
                </a:solidFill>
                <a:latin typeface="Garamond" panose="02020404030301010803" pitchFamily="18" charset="0"/>
              </a:rPr>
              <a:t>r</a:t>
            </a:r>
            <a:endParaRPr lang="es-ES" sz="4800" dirty="0">
              <a:solidFill>
                <a:schemeClr val="bg2">
                  <a:lumMod val="10000"/>
                </a:schemeClr>
              </a:solidFill>
              <a:latin typeface="Garamond" panose="02020404030301010803" pitchFamily="18" charset="0"/>
            </a:endParaRPr>
          </a:p>
        </p:txBody>
      </p:sp>
      <p:sp>
        <p:nvSpPr>
          <p:cNvPr id="16" name="CuadroTexto 15"/>
          <p:cNvSpPr txBox="1"/>
          <p:nvPr/>
        </p:nvSpPr>
        <p:spPr>
          <a:xfrm>
            <a:off x="5406382" y="2779195"/>
            <a:ext cx="748923" cy="1107996"/>
          </a:xfrm>
          <a:prstGeom prst="rect">
            <a:avLst/>
          </a:prstGeom>
          <a:noFill/>
        </p:spPr>
        <p:txBody>
          <a:bodyPr wrap="none" rtlCol="0">
            <a:spAutoFit/>
          </a:bodyPr>
          <a:lstStyle/>
          <a:p>
            <a:pPr defTabSz="457200"/>
            <a:r>
              <a:rPr lang="es-ES" sz="6600" b="1" dirty="0">
                <a:solidFill>
                  <a:srgbClr val="4F81BD"/>
                </a:solidFill>
                <a:latin typeface="Garamond" panose="02020404030301010803" pitchFamily="18" charset="0"/>
              </a:rPr>
              <a:t>s’</a:t>
            </a:r>
            <a:endParaRPr lang="es-ES" sz="4800" b="1" dirty="0">
              <a:solidFill>
                <a:srgbClr val="4F81BD"/>
              </a:solidFill>
              <a:latin typeface="Garamond" panose="02020404030301010803" pitchFamily="18" charset="0"/>
            </a:endParaRPr>
          </a:p>
        </p:txBody>
      </p:sp>
      <p:sp>
        <p:nvSpPr>
          <p:cNvPr id="18" name="CuadroTexto 17"/>
          <p:cNvSpPr txBox="1"/>
          <p:nvPr/>
        </p:nvSpPr>
        <p:spPr>
          <a:xfrm>
            <a:off x="7917920" y="3662355"/>
            <a:ext cx="2423296" cy="1107996"/>
          </a:xfrm>
          <a:prstGeom prst="rect">
            <a:avLst/>
          </a:prstGeom>
          <a:noFill/>
        </p:spPr>
        <p:txBody>
          <a:bodyPr wrap="square" rtlCol="0">
            <a:spAutoFit/>
          </a:bodyPr>
          <a:lstStyle/>
          <a:p>
            <a:pPr defTabSz="457200"/>
            <a:r>
              <a:rPr lang="es-ES" sz="6600" b="1" dirty="0">
                <a:solidFill>
                  <a:schemeClr val="accent1"/>
                </a:solidFill>
                <a:latin typeface="Garamond" panose="02020404030301010803" pitchFamily="18" charset="0"/>
              </a:rPr>
              <a:t>s</a:t>
            </a:r>
            <a:r>
              <a:rPr lang="es-ES" sz="6600" b="1" dirty="0">
                <a:solidFill>
                  <a:srgbClr val="4F81BD"/>
                </a:solidFill>
                <a:latin typeface="Garamond" panose="02020404030301010803" pitchFamily="18" charset="0"/>
              </a:rPr>
              <a:t> </a:t>
            </a:r>
            <a:r>
              <a:rPr lang="es-ES" sz="6600" b="1" dirty="0">
                <a:solidFill>
                  <a:srgbClr val="4F81BD"/>
                </a:solidFill>
                <a:latin typeface="Garamond" panose="02020404030301010803" pitchFamily="18" charset="0"/>
                <a:sym typeface="Wingdings"/>
              </a:rPr>
              <a:t> </a:t>
            </a:r>
            <a:r>
              <a:rPr lang="es-ES" sz="6600" b="1" dirty="0">
                <a:solidFill>
                  <a:srgbClr val="4F81BD"/>
                </a:solidFill>
                <a:latin typeface="Garamond" panose="02020404030301010803" pitchFamily="18" charset="0"/>
              </a:rPr>
              <a:t>s’</a:t>
            </a:r>
            <a:endParaRPr lang="es-ES" sz="4800" b="1" dirty="0">
              <a:solidFill>
                <a:srgbClr val="4F81BD"/>
              </a:solidFill>
              <a:latin typeface="Garamond" panose="02020404030301010803" pitchFamily="18" charset="0"/>
            </a:endParaRPr>
          </a:p>
        </p:txBody>
      </p:sp>
    </p:spTree>
    <p:extLst>
      <p:ext uri="{BB962C8B-B14F-4D97-AF65-F5344CB8AC3E}">
        <p14:creationId xmlns:p14="http://schemas.microsoft.com/office/powerpoint/2010/main" val="194419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42</a:t>
            </a:fld>
            <a:endParaRPr lang="es-ES"/>
          </a:p>
        </p:txBody>
      </p:sp>
      <p:pic>
        <p:nvPicPr>
          <p:cNvPr id="4" name="Imagen 3"/>
          <p:cNvPicPr/>
          <p:nvPr/>
        </p:nvPicPr>
        <p:blipFill>
          <a:blip r:embed="rId3">
            <a:extLst>
              <a:ext uri="{28A0092B-C50C-407E-A947-70E740481C1C}">
                <a14:useLocalDpi xmlns:a14="http://schemas.microsoft.com/office/drawing/2010/main" val="0"/>
              </a:ext>
            </a:extLst>
          </a:blip>
          <a:srcRect/>
          <a:stretch>
            <a:fillRect/>
          </a:stretch>
        </p:blipFill>
        <p:spPr bwMode="auto">
          <a:xfrm>
            <a:off x="1434664" y="919765"/>
            <a:ext cx="9380482" cy="5801710"/>
          </a:xfrm>
          <a:prstGeom prst="rect">
            <a:avLst/>
          </a:prstGeom>
          <a:noFill/>
          <a:ln>
            <a:noFill/>
          </a:ln>
        </p:spPr>
      </p:pic>
      <p:sp>
        <p:nvSpPr>
          <p:cNvPr id="5" name="Título 1"/>
          <p:cNvSpPr txBox="1">
            <a:spLocks/>
          </p:cNvSpPr>
          <p:nvPr/>
        </p:nvSpPr>
        <p:spPr>
          <a:xfrm>
            <a:off x="9108831" y="13218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latin typeface="Garamond" panose="02020404030301010803" pitchFamily="18" charset="0"/>
                <a:ea typeface="+mn-ea"/>
                <a:cs typeface="Arial" panose="020B0604020202020204" pitchFamily="34" charset="0"/>
              </a:rPr>
              <a:t>Q-Learning</a:t>
            </a:r>
            <a:endParaRPr lang="en-US" sz="4000" b="1" dirty="0">
              <a:latin typeface="Garamond" panose="02020404030301010803" pitchFamily="18" charset="0"/>
              <a:ea typeface="+mn-ea"/>
              <a:cs typeface="Arial" panose="020B0604020202020204" pitchFamily="34" charset="0"/>
            </a:endParaRPr>
          </a:p>
        </p:txBody>
      </p:sp>
    </p:spTree>
    <p:extLst>
      <p:ext uri="{BB962C8B-B14F-4D97-AF65-F5344CB8AC3E}">
        <p14:creationId xmlns:p14="http://schemas.microsoft.com/office/powerpoint/2010/main" val="31079594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715986" y="0"/>
            <a:ext cx="9476014" cy="718457"/>
          </a:xfrm>
        </p:spPr>
        <p:txBody>
          <a:bodyPr>
            <a:normAutofit/>
          </a:bodyPr>
          <a:lstStyle/>
          <a:p>
            <a:r>
              <a:rPr lang="es-VE" sz="4000" b="1" dirty="0">
                <a:latin typeface="Garamond" panose="02020404030301010803" pitchFamily="18" charset="0"/>
                <a:ea typeface="+mn-ea"/>
                <a:cs typeface="Arial" panose="020B0604020202020204" pitchFamily="34" charset="0"/>
              </a:rPr>
              <a:t>Parámetros y recompensa del Q-</a:t>
            </a:r>
            <a:r>
              <a:rPr lang="es-VE" sz="4000" b="1" dirty="0" err="1">
                <a:latin typeface="Garamond" panose="02020404030301010803" pitchFamily="18" charset="0"/>
                <a:ea typeface="+mn-ea"/>
                <a:cs typeface="Arial" panose="020B0604020202020204" pitchFamily="34" charset="0"/>
              </a:rPr>
              <a:t>Learning</a:t>
            </a:r>
            <a:endParaRPr lang="es-VE" sz="4000" b="1" dirty="0">
              <a:latin typeface="Garamond" panose="02020404030301010803" pitchFamily="18" charset="0"/>
              <a:ea typeface="+mn-ea"/>
              <a:cs typeface="Arial" panose="020B0604020202020204" pitchFamily="34" charset="0"/>
            </a:endParaRPr>
          </a:p>
        </p:txBody>
      </p:sp>
      <mc:AlternateContent xmlns:mc="http://schemas.openxmlformats.org/markup-compatibility/2006">
        <mc:Choice xmlns:a14="http://schemas.microsoft.com/office/drawing/2010/main" Requires="a14">
          <p:sp>
            <p:nvSpPr>
              <p:cNvPr id="4" name="Marcador de contenido 3"/>
              <p:cNvSpPr>
                <a:spLocks noGrp="1"/>
              </p:cNvSpPr>
              <p:nvPr>
                <p:ph idx="1"/>
              </p:nvPr>
            </p:nvSpPr>
            <p:spPr>
              <a:xfrm>
                <a:off x="281354" y="1175657"/>
                <a:ext cx="11910646" cy="5323114"/>
              </a:xfrm>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a:rPr lang="es-VE" sz="3500">
                          <a:latin typeface="Cambria Math" panose="02040503050406030204" pitchFamily="18" charset="0"/>
                          <a:cs typeface="Arial" panose="020B0604020202020204" pitchFamily="34" charset="0"/>
                        </a:rPr>
                        <m:t>𝑄</m:t>
                      </m:r>
                      <m:d>
                        <m:dPr>
                          <m:ctrlPr>
                            <a:rPr lang="es-VE" sz="3500" i="1">
                              <a:latin typeface="Cambria Math" panose="02040503050406030204" pitchFamily="18" charset="0"/>
                              <a:cs typeface="Arial" panose="020B0604020202020204" pitchFamily="34" charset="0"/>
                            </a:rPr>
                          </m:ctrlPr>
                        </m:dPr>
                        <m:e>
                          <m:r>
                            <a:rPr lang="es-VE" sz="3500">
                              <a:latin typeface="Cambria Math" panose="02040503050406030204" pitchFamily="18" charset="0"/>
                              <a:cs typeface="Arial" panose="020B0604020202020204" pitchFamily="34" charset="0"/>
                            </a:rPr>
                            <m:t>𝑠</m:t>
                          </m:r>
                          <m:r>
                            <a:rPr lang="es-VE" sz="3500">
                              <a:latin typeface="Cambria Math" panose="02040503050406030204" pitchFamily="18" charset="0"/>
                              <a:cs typeface="Arial" panose="020B0604020202020204" pitchFamily="34" charset="0"/>
                            </a:rPr>
                            <m:t>,</m:t>
                          </m:r>
                          <m:r>
                            <a:rPr lang="es-VE" sz="3500">
                              <a:latin typeface="Cambria Math" panose="02040503050406030204" pitchFamily="18" charset="0"/>
                              <a:cs typeface="Arial" panose="020B0604020202020204" pitchFamily="34" charset="0"/>
                            </a:rPr>
                            <m:t>𝑎</m:t>
                          </m:r>
                        </m:e>
                      </m:d>
                      <m:r>
                        <a:rPr lang="es-VE" sz="3500">
                          <a:latin typeface="Cambria Math" panose="02040503050406030204" pitchFamily="18" charset="0"/>
                          <a:cs typeface="Arial" panose="020B0604020202020204" pitchFamily="34" charset="0"/>
                        </a:rPr>
                        <m:t>=</m:t>
                      </m:r>
                      <m:r>
                        <m:rPr>
                          <m:sty m:val="p"/>
                        </m:rPr>
                        <a:rPr lang="es-VE" sz="3500">
                          <a:latin typeface="Cambria Math" panose="02040503050406030204" pitchFamily="18" charset="0"/>
                          <a:cs typeface="Arial" panose="020B0604020202020204" pitchFamily="34" charset="0"/>
                        </a:rPr>
                        <m:t>Q</m:t>
                      </m:r>
                      <m:d>
                        <m:dPr>
                          <m:ctrlPr>
                            <a:rPr lang="es-VE" sz="3500" i="1">
                              <a:latin typeface="Cambria Math" panose="02040503050406030204" pitchFamily="18" charset="0"/>
                              <a:cs typeface="Arial" panose="020B0604020202020204" pitchFamily="34" charset="0"/>
                            </a:rPr>
                          </m:ctrlPr>
                        </m:dPr>
                        <m:e>
                          <m:r>
                            <m:rPr>
                              <m:sty m:val="p"/>
                            </m:rPr>
                            <a:rPr lang="es-VE" sz="3500">
                              <a:latin typeface="Cambria Math" panose="02040503050406030204" pitchFamily="18" charset="0"/>
                              <a:cs typeface="Arial" panose="020B0604020202020204" pitchFamily="34" charset="0"/>
                            </a:rPr>
                            <m:t>s</m:t>
                          </m:r>
                          <m:r>
                            <a:rPr lang="es-VE" sz="3500">
                              <a:latin typeface="Cambria Math" panose="02040503050406030204" pitchFamily="18" charset="0"/>
                              <a:cs typeface="Arial" panose="020B0604020202020204" pitchFamily="34" charset="0"/>
                            </a:rPr>
                            <m:t>,</m:t>
                          </m:r>
                          <m:r>
                            <m:rPr>
                              <m:sty m:val="p"/>
                            </m:rPr>
                            <a:rPr lang="es-VE" sz="3500">
                              <a:latin typeface="Cambria Math" panose="02040503050406030204" pitchFamily="18" charset="0"/>
                              <a:cs typeface="Arial" panose="020B0604020202020204" pitchFamily="34" charset="0"/>
                            </a:rPr>
                            <m:t>a</m:t>
                          </m:r>
                        </m:e>
                      </m:d>
                      <m:r>
                        <a:rPr lang="es-VE" sz="3500">
                          <a:latin typeface="Cambria Math" panose="02040503050406030204" pitchFamily="18" charset="0"/>
                          <a:cs typeface="Arial" panose="020B0604020202020204" pitchFamily="34" charset="0"/>
                        </a:rPr>
                        <m:t>+</m:t>
                      </m:r>
                      <m:r>
                        <m:rPr>
                          <m:sty m:val="p"/>
                        </m:rPr>
                        <a:rPr lang="el-GR" sz="3500">
                          <a:latin typeface="Cambria Math" panose="02040503050406030204" pitchFamily="18" charset="0"/>
                          <a:cs typeface="Arial" panose="020B0604020202020204" pitchFamily="34" charset="0"/>
                        </a:rPr>
                        <m:t>α</m:t>
                      </m:r>
                      <m:r>
                        <a:rPr lang="es-VE" sz="3500">
                          <a:latin typeface="Cambria Math" panose="02040503050406030204" pitchFamily="18" charset="0"/>
                          <a:cs typeface="Arial" panose="020B0604020202020204" pitchFamily="34" charset="0"/>
                        </a:rPr>
                        <m:t>(</m:t>
                      </m:r>
                      <m:r>
                        <a:rPr lang="es-VE" sz="3500">
                          <a:latin typeface="Cambria Math" panose="02040503050406030204" pitchFamily="18" charset="0"/>
                          <a:cs typeface="Arial" panose="020B0604020202020204" pitchFamily="34" charset="0"/>
                        </a:rPr>
                        <m:t>𝑟</m:t>
                      </m:r>
                      <m:r>
                        <a:rPr lang="es-VE" sz="3500">
                          <a:latin typeface="Cambria Math" panose="02040503050406030204" pitchFamily="18" charset="0"/>
                          <a:cs typeface="Arial" panose="020B0604020202020204" pitchFamily="34" charset="0"/>
                        </a:rPr>
                        <m:t>+</m:t>
                      </m:r>
                      <m:r>
                        <a:rPr lang="es-VE" sz="3500">
                          <a:latin typeface="Cambria Math" panose="02040503050406030204" pitchFamily="18" charset="0"/>
                          <a:cs typeface="Arial" panose="020B0604020202020204" pitchFamily="34" charset="0"/>
                        </a:rPr>
                        <m:t>𝛾</m:t>
                      </m:r>
                      <m:func>
                        <m:funcPr>
                          <m:ctrlPr>
                            <a:rPr lang="es-VE" sz="3500" i="1">
                              <a:latin typeface="Cambria Math" panose="02040503050406030204" pitchFamily="18" charset="0"/>
                              <a:cs typeface="Arial" panose="020B0604020202020204" pitchFamily="34" charset="0"/>
                            </a:rPr>
                          </m:ctrlPr>
                        </m:funcPr>
                        <m:fName>
                          <m:limLow>
                            <m:limLowPr>
                              <m:ctrlPr>
                                <a:rPr lang="es-VE" sz="3500" i="1">
                                  <a:latin typeface="Cambria Math" panose="02040503050406030204" pitchFamily="18" charset="0"/>
                                  <a:cs typeface="Arial" panose="020B0604020202020204" pitchFamily="34" charset="0"/>
                                </a:rPr>
                              </m:ctrlPr>
                            </m:limLowPr>
                            <m:e>
                              <m:r>
                                <m:rPr>
                                  <m:sty m:val="p"/>
                                </m:rPr>
                                <a:rPr lang="es-VE" sz="3500">
                                  <a:latin typeface="Cambria Math" panose="02040503050406030204" pitchFamily="18" charset="0"/>
                                  <a:cs typeface="Arial" panose="020B0604020202020204" pitchFamily="34" charset="0"/>
                                </a:rPr>
                                <m:t>max</m:t>
                              </m:r>
                            </m:e>
                            <m:lim>
                              <m:r>
                                <a:rPr lang="es-VE" sz="3500">
                                  <a:latin typeface="Cambria Math" panose="02040503050406030204" pitchFamily="18" charset="0"/>
                                  <a:cs typeface="Arial" panose="020B0604020202020204" pitchFamily="34" charset="0"/>
                                </a:rPr>
                                <m:t>𝑎</m:t>
                              </m:r>
                            </m:lim>
                          </m:limLow>
                        </m:fName>
                        <m:e>
                          <m:r>
                            <a:rPr lang="es-VE" sz="3500">
                              <a:latin typeface="Cambria Math" panose="02040503050406030204" pitchFamily="18" charset="0"/>
                              <a:cs typeface="Arial" panose="020B0604020202020204" pitchFamily="34" charset="0"/>
                            </a:rPr>
                            <m:t>𝑄</m:t>
                          </m:r>
                          <m:d>
                            <m:dPr>
                              <m:ctrlPr>
                                <a:rPr lang="es-VE" sz="3500" i="1">
                                  <a:latin typeface="Cambria Math" panose="02040503050406030204" pitchFamily="18" charset="0"/>
                                  <a:cs typeface="Arial" panose="020B0604020202020204" pitchFamily="34" charset="0"/>
                                </a:rPr>
                              </m:ctrlPr>
                            </m:dPr>
                            <m:e>
                              <m:sSup>
                                <m:sSupPr>
                                  <m:ctrlPr>
                                    <a:rPr lang="es-VE" sz="3500" i="1">
                                      <a:latin typeface="Cambria Math" panose="02040503050406030204" pitchFamily="18" charset="0"/>
                                      <a:cs typeface="Arial" panose="020B0604020202020204" pitchFamily="34" charset="0"/>
                                    </a:rPr>
                                  </m:ctrlPr>
                                </m:sSupPr>
                                <m:e>
                                  <m:r>
                                    <a:rPr lang="es-VE" sz="3500">
                                      <a:latin typeface="Cambria Math" panose="02040503050406030204" pitchFamily="18" charset="0"/>
                                      <a:cs typeface="Arial" panose="020B0604020202020204" pitchFamily="34" charset="0"/>
                                    </a:rPr>
                                    <m:t>𝑠</m:t>
                                  </m:r>
                                </m:e>
                                <m:sup>
                                  <m:r>
                                    <a:rPr lang="es-VE" sz="3500">
                                      <a:latin typeface="Cambria Math" panose="02040503050406030204" pitchFamily="18" charset="0"/>
                                      <a:cs typeface="Arial" panose="020B0604020202020204" pitchFamily="34" charset="0"/>
                                    </a:rPr>
                                    <m:t>,</m:t>
                                  </m:r>
                                </m:sup>
                              </m:sSup>
                              <m:r>
                                <a:rPr lang="es-VE" sz="3500">
                                  <a:latin typeface="Cambria Math" panose="02040503050406030204" pitchFamily="18" charset="0"/>
                                  <a:cs typeface="Arial" panose="020B0604020202020204" pitchFamily="34" charset="0"/>
                                </a:rPr>
                                <m:t>,</m:t>
                              </m:r>
                              <m:sSup>
                                <m:sSupPr>
                                  <m:ctrlPr>
                                    <a:rPr lang="es-VE" sz="3500" i="1">
                                      <a:latin typeface="Cambria Math" panose="02040503050406030204" pitchFamily="18" charset="0"/>
                                      <a:cs typeface="Arial" panose="020B0604020202020204" pitchFamily="34" charset="0"/>
                                    </a:rPr>
                                  </m:ctrlPr>
                                </m:sSupPr>
                                <m:e>
                                  <m:r>
                                    <a:rPr lang="es-VE" sz="3500">
                                      <a:latin typeface="Cambria Math" panose="02040503050406030204" pitchFamily="18" charset="0"/>
                                      <a:cs typeface="Arial" panose="020B0604020202020204" pitchFamily="34" charset="0"/>
                                    </a:rPr>
                                    <m:t>𝑎</m:t>
                                  </m:r>
                                </m:e>
                                <m:sup>
                                  <m:r>
                                    <a:rPr lang="es-VE" sz="3500">
                                      <a:latin typeface="Cambria Math" panose="02040503050406030204" pitchFamily="18" charset="0"/>
                                      <a:cs typeface="Arial" panose="020B0604020202020204" pitchFamily="34" charset="0"/>
                                    </a:rPr>
                                    <m:t>,</m:t>
                                  </m:r>
                                </m:sup>
                              </m:sSup>
                            </m:e>
                          </m:d>
                          <m:r>
                            <a:rPr lang="es-VE" sz="3500">
                              <a:latin typeface="Cambria Math" panose="02040503050406030204" pitchFamily="18" charset="0"/>
                              <a:cs typeface="Arial" panose="020B0604020202020204" pitchFamily="34" charset="0"/>
                            </a:rPr>
                            <m:t>−</m:t>
                          </m:r>
                          <m:r>
                            <a:rPr lang="es-VE" sz="3500">
                              <a:latin typeface="Cambria Math" panose="02040503050406030204" pitchFamily="18" charset="0"/>
                              <a:cs typeface="Arial" panose="020B0604020202020204" pitchFamily="34" charset="0"/>
                            </a:rPr>
                            <m:t>𝑄</m:t>
                          </m:r>
                          <m:r>
                            <a:rPr lang="es-VE" sz="3500">
                              <a:latin typeface="Cambria Math" panose="02040503050406030204" pitchFamily="18" charset="0"/>
                              <a:cs typeface="Arial" panose="020B0604020202020204" pitchFamily="34" charset="0"/>
                            </a:rPr>
                            <m:t>(</m:t>
                          </m:r>
                          <m:r>
                            <a:rPr lang="es-VE" sz="3500">
                              <a:latin typeface="Cambria Math" panose="02040503050406030204" pitchFamily="18" charset="0"/>
                              <a:cs typeface="Arial" panose="020B0604020202020204" pitchFamily="34" charset="0"/>
                            </a:rPr>
                            <m:t>𝑠</m:t>
                          </m:r>
                          <m:r>
                            <a:rPr lang="es-VE" sz="3500">
                              <a:latin typeface="Cambria Math" panose="02040503050406030204" pitchFamily="18" charset="0"/>
                              <a:cs typeface="Arial" panose="020B0604020202020204" pitchFamily="34" charset="0"/>
                            </a:rPr>
                            <m:t>,</m:t>
                          </m:r>
                          <m:r>
                            <a:rPr lang="es-VE" sz="3500">
                              <a:latin typeface="Cambria Math" panose="02040503050406030204" pitchFamily="18" charset="0"/>
                              <a:cs typeface="Arial" panose="020B0604020202020204" pitchFamily="34" charset="0"/>
                            </a:rPr>
                            <m:t>𝑎</m:t>
                          </m:r>
                          <m:r>
                            <a:rPr lang="es-VE" sz="3500">
                              <a:latin typeface="Cambria Math" panose="02040503050406030204" pitchFamily="18" charset="0"/>
                              <a:cs typeface="Arial" panose="020B0604020202020204" pitchFamily="34" charset="0"/>
                            </a:rPr>
                            <m:t>)</m:t>
                          </m:r>
                        </m:e>
                      </m:func>
                      <m:r>
                        <a:rPr lang="es-VE" sz="3500">
                          <a:latin typeface="Cambria Math" panose="02040503050406030204" pitchFamily="18" charset="0"/>
                          <a:cs typeface="Arial" panose="020B0604020202020204" pitchFamily="34" charset="0"/>
                        </a:rPr>
                        <m:t>)</m:t>
                      </m:r>
                    </m:oMath>
                  </m:oMathPara>
                </a14:m>
                <a:endParaRPr lang="es-VE" sz="3500" dirty="0">
                  <a:latin typeface="Garamond" panose="02020404030301010803" pitchFamily="18" charset="0"/>
                  <a:cs typeface="Arial" panose="020B0604020202020204" pitchFamily="34" charset="0"/>
                </a:endParaRPr>
              </a:p>
              <a:p>
                <a:pPr marL="0" indent="0">
                  <a:buNone/>
                </a:pPr>
                <a:r>
                  <a:rPr lang="es-VE" sz="3500" dirty="0">
                    <a:latin typeface="Garamond" panose="02020404030301010803" pitchFamily="18" charset="0"/>
                    <a:cs typeface="Arial" panose="020B0604020202020204" pitchFamily="34" charset="0"/>
                  </a:rPr>
                  <a:t>s: es un estado</a:t>
                </a:r>
              </a:p>
              <a:p>
                <a:pPr marL="0" indent="0">
                  <a:buNone/>
                </a:pPr>
                <a:r>
                  <a:rPr lang="es-VE" sz="3500" dirty="0">
                    <a:latin typeface="Garamond" panose="02020404030301010803" pitchFamily="18" charset="0"/>
                    <a:cs typeface="Arial" panose="020B0604020202020204" pitchFamily="34" charset="0"/>
                  </a:rPr>
                  <a:t>a: es una acción</a:t>
                </a:r>
              </a:p>
              <a:p>
                <a:pPr marL="0" indent="0">
                  <a:buNone/>
                </a:pPr>
                <a14:m>
                  <m:oMath xmlns:m="http://schemas.openxmlformats.org/officeDocument/2006/math">
                    <m:r>
                      <m:rPr>
                        <m:sty m:val="p"/>
                      </m:rPr>
                      <a:rPr lang="el-GR" sz="3500">
                        <a:latin typeface="Cambria Math" panose="02040503050406030204" pitchFamily="18" charset="0"/>
                        <a:cs typeface="Arial" panose="020B0604020202020204" pitchFamily="34" charset="0"/>
                      </a:rPr>
                      <m:t>α</m:t>
                    </m:r>
                  </m:oMath>
                </a14:m>
                <a:r>
                  <a:rPr lang="es-VE" sz="3500" dirty="0" smtClean="0">
                    <a:latin typeface="Garamond" panose="02020404030301010803" pitchFamily="18" charset="0"/>
                    <a:cs typeface="Arial" panose="020B0604020202020204" pitchFamily="34" charset="0"/>
                  </a:rPr>
                  <a:t>: es </a:t>
                </a:r>
                <a:r>
                  <a:rPr lang="es-VE" sz="3500" dirty="0">
                    <a:latin typeface="Garamond" panose="02020404030301010803" pitchFamily="18" charset="0"/>
                    <a:cs typeface="Arial" panose="020B0604020202020204" pitchFamily="34" charset="0"/>
                  </a:rPr>
                  <a:t>la velocidad de </a:t>
                </a:r>
                <a:r>
                  <a:rPr lang="es-VE" sz="3500" dirty="0" smtClean="0">
                    <a:latin typeface="Garamond" panose="02020404030301010803" pitchFamily="18" charset="0"/>
                    <a:cs typeface="Arial" panose="020B0604020202020204" pitchFamily="34" charset="0"/>
                  </a:rPr>
                  <a:t>aprendizaje</a:t>
                </a:r>
                <a:endParaRPr lang="es-VE" sz="3500" dirty="0">
                  <a:latin typeface="Garamond" panose="02020404030301010803" pitchFamily="18" charset="0"/>
                  <a:cs typeface="Arial" panose="020B0604020202020204" pitchFamily="34" charset="0"/>
                </a:endParaRPr>
              </a:p>
              <a:p>
                <a:pPr marL="0" indent="0">
                  <a:buNone/>
                </a:pPr>
                <a14:m>
                  <m:oMath xmlns:m="http://schemas.openxmlformats.org/officeDocument/2006/math">
                    <m:r>
                      <a:rPr lang="es-VE" sz="3500">
                        <a:latin typeface="Cambria Math" panose="02040503050406030204" pitchFamily="18" charset="0"/>
                        <a:cs typeface="Arial" panose="020B0604020202020204" pitchFamily="34" charset="0"/>
                      </a:rPr>
                      <m:t>𝛾</m:t>
                    </m:r>
                  </m:oMath>
                </a14:m>
                <a:r>
                  <a:rPr lang="es-VE" sz="3500" dirty="0" smtClean="0">
                    <a:latin typeface="Garamond" panose="02020404030301010803" pitchFamily="18" charset="0"/>
                    <a:cs typeface="Arial" panose="020B0604020202020204" pitchFamily="34" charset="0"/>
                  </a:rPr>
                  <a:t>: es </a:t>
                </a:r>
                <a:r>
                  <a:rPr lang="es-VE" sz="3500" dirty="0">
                    <a:latin typeface="Garamond" panose="02020404030301010803" pitchFamily="18" charset="0"/>
                    <a:cs typeface="Arial" panose="020B0604020202020204" pitchFamily="34" charset="0"/>
                  </a:rPr>
                  <a:t>el factor de </a:t>
                </a:r>
                <a:r>
                  <a:rPr lang="es-VE" sz="3500" dirty="0" smtClean="0">
                    <a:latin typeface="Garamond" panose="02020404030301010803" pitchFamily="18" charset="0"/>
                    <a:cs typeface="Arial" panose="020B0604020202020204" pitchFamily="34" charset="0"/>
                  </a:rPr>
                  <a:t>descuento</a:t>
                </a:r>
                <a:endParaRPr lang="es-VE" sz="3500" dirty="0">
                  <a:latin typeface="Garamond" panose="02020404030301010803" pitchFamily="18" charset="0"/>
                  <a:cs typeface="Arial" panose="020B0604020202020204" pitchFamily="34" charset="0"/>
                </a:endParaRPr>
              </a:p>
              <a:p>
                <a:pPr marL="0" indent="0">
                  <a:buNone/>
                </a:pPr>
                <a:r>
                  <a:rPr lang="es-VE" sz="3500" dirty="0">
                    <a:latin typeface="Garamond" panose="02020404030301010803" pitchFamily="18" charset="0"/>
                    <a:cs typeface="Arial" panose="020B0604020202020204" pitchFamily="34" charset="0"/>
                  </a:rPr>
                  <a:t>r: </a:t>
                </a:r>
                <a:r>
                  <a:rPr lang="es-ES" sz="3500" dirty="0">
                    <a:latin typeface="Garamond" panose="02020404030301010803" pitchFamily="18" charset="0"/>
                    <a:cs typeface="Arial" panose="020B0604020202020204" pitchFamily="34" charset="0"/>
                  </a:rPr>
                  <a:t>la recompensa o penalización resultante de </a:t>
                </a:r>
                <a:r>
                  <a:rPr lang="es-ES" sz="3500" dirty="0" smtClean="0">
                    <a:latin typeface="Garamond" panose="02020404030301010803" pitchFamily="18" charset="0"/>
                    <a:cs typeface="Arial" panose="020B0604020202020204" pitchFamily="34" charset="0"/>
                  </a:rPr>
                  <a:t>seleccionar </a:t>
                </a:r>
                <a:r>
                  <a:rPr lang="es-ES" sz="3500" dirty="0">
                    <a:latin typeface="Garamond" panose="02020404030301010803" pitchFamily="18" charset="0"/>
                    <a:cs typeface="Arial" panose="020B0604020202020204" pitchFamily="34" charset="0"/>
                  </a:rPr>
                  <a:t>la acción a en el estado </a:t>
                </a:r>
                <a:r>
                  <a:rPr lang="es-ES" sz="3500" dirty="0" smtClean="0">
                    <a:latin typeface="Garamond" panose="02020404030301010803" pitchFamily="18" charset="0"/>
                    <a:cs typeface="Arial" panose="020B0604020202020204" pitchFamily="34" charset="0"/>
                  </a:rPr>
                  <a:t>s</a:t>
                </a:r>
              </a:p>
              <a:p>
                <a:pPr marL="0" indent="0">
                  <a:buNone/>
                </a:pPr>
                <a:endParaRPr lang="es-VE" sz="3500" dirty="0" smtClean="0">
                  <a:latin typeface="Cambria Math" panose="02040503050406030204"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s-VE" sz="3500">
                          <a:latin typeface="Cambria Math" panose="02040503050406030204" pitchFamily="18" charset="0"/>
                          <a:cs typeface="Arial" panose="020B0604020202020204" pitchFamily="34" charset="0"/>
                        </a:rPr>
                        <m:t>𝑟</m:t>
                      </m:r>
                      <m:r>
                        <a:rPr lang="es-VE" sz="3500">
                          <a:latin typeface="Cambria Math" panose="02040503050406030204" pitchFamily="18" charset="0"/>
                          <a:cs typeface="Arial" panose="020B0604020202020204" pitchFamily="34" charset="0"/>
                        </a:rPr>
                        <m:t>=</m:t>
                      </m:r>
                      <m:func>
                        <m:funcPr>
                          <m:ctrlPr>
                            <a:rPr lang="es-VE" sz="3500" i="1">
                              <a:latin typeface="Cambria Math" panose="02040503050406030204" pitchFamily="18" charset="0"/>
                              <a:cs typeface="Arial" panose="020B0604020202020204" pitchFamily="34" charset="0"/>
                            </a:rPr>
                          </m:ctrlPr>
                        </m:funcPr>
                        <m:fName>
                          <m:r>
                            <m:rPr>
                              <m:sty m:val="p"/>
                            </m:rPr>
                            <a:rPr lang="es-VE" sz="3500">
                              <a:latin typeface="Cambria Math" panose="02040503050406030204" pitchFamily="18" charset="0"/>
                              <a:cs typeface="Arial" panose="020B0604020202020204" pitchFamily="34" charset="0"/>
                            </a:rPr>
                            <m:t>max</m:t>
                          </m:r>
                        </m:fName>
                        <m:e>
                          <m:nary>
                            <m:naryPr>
                              <m:chr m:val="∑"/>
                              <m:subHide m:val="on"/>
                              <m:supHide m:val="on"/>
                              <m:ctrlPr>
                                <a:rPr lang="es-VE" sz="3500" i="1">
                                  <a:latin typeface="Cambria Math" panose="02040503050406030204" pitchFamily="18" charset="0"/>
                                  <a:cs typeface="Arial" panose="020B0604020202020204" pitchFamily="34" charset="0"/>
                                </a:rPr>
                              </m:ctrlPr>
                            </m:naryPr>
                            <m:sub/>
                            <m:sup/>
                            <m:e>
                              <m:sSub>
                                <m:sSubPr>
                                  <m:ctrlPr>
                                    <a:rPr lang="es-VE" sz="3500" i="1">
                                      <a:latin typeface="Cambria Math" panose="02040503050406030204" pitchFamily="18" charset="0"/>
                                      <a:cs typeface="Arial" panose="020B0604020202020204" pitchFamily="34" charset="0"/>
                                    </a:rPr>
                                  </m:ctrlPr>
                                </m:sSubPr>
                                <m:e>
                                  <m:r>
                                    <a:rPr lang="es-VE" sz="3500">
                                      <a:latin typeface="Cambria Math" panose="02040503050406030204" pitchFamily="18" charset="0"/>
                                      <a:cs typeface="Arial" panose="020B0604020202020204" pitchFamily="34" charset="0"/>
                                    </a:rPr>
                                    <m:t>𝑥</m:t>
                                  </m:r>
                                </m:e>
                                <m:sub>
                                  <m:r>
                                    <a:rPr lang="es-VE" sz="3500">
                                      <a:latin typeface="Cambria Math" panose="02040503050406030204" pitchFamily="18" charset="0"/>
                                      <a:cs typeface="Arial" panose="020B0604020202020204" pitchFamily="34" charset="0"/>
                                    </a:rPr>
                                    <m:t>𝑖</m:t>
                                  </m:r>
                                </m:sub>
                              </m:sSub>
                            </m:e>
                          </m:nary>
                        </m:e>
                      </m:func>
                    </m:oMath>
                  </m:oMathPara>
                </a14:m>
                <a:endParaRPr lang="es-VE" sz="3500" dirty="0">
                  <a:latin typeface="Garamond" panose="02020404030301010803"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s-VE" sz="3500" i="1">
                              <a:latin typeface="Cambria Math" panose="02040503050406030204" pitchFamily="18" charset="0"/>
                              <a:cs typeface="Arial" panose="020B0604020202020204" pitchFamily="34" charset="0"/>
                            </a:rPr>
                          </m:ctrlPr>
                        </m:sSubPr>
                        <m:e>
                          <m:r>
                            <a:rPr lang="es-VE" sz="3500">
                              <a:latin typeface="Cambria Math" panose="02040503050406030204" pitchFamily="18" charset="0"/>
                              <a:cs typeface="Arial" panose="020B0604020202020204" pitchFamily="34" charset="0"/>
                            </a:rPr>
                            <m:t>𝑥</m:t>
                          </m:r>
                        </m:e>
                        <m:sub>
                          <m:r>
                            <a:rPr lang="es-VE" sz="3500">
                              <a:latin typeface="Cambria Math" panose="02040503050406030204" pitchFamily="18" charset="0"/>
                              <a:cs typeface="Arial" panose="020B0604020202020204" pitchFamily="34" charset="0"/>
                            </a:rPr>
                            <m:t>𝑖</m:t>
                          </m:r>
                        </m:sub>
                      </m:sSub>
                      <m:r>
                        <a:rPr lang="es-VE" sz="3500">
                          <a:latin typeface="Cambria Math" panose="02040503050406030204" pitchFamily="18" charset="0"/>
                          <a:cs typeface="Arial" panose="020B0604020202020204" pitchFamily="34" charset="0"/>
                        </a:rPr>
                        <m:t>=</m:t>
                      </m:r>
                      <m:d>
                        <m:dPr>
                          <m:begChr m:val="{"/>
                          <m:endChr m:val=""/>
                          <m:ctrlPr>
                            <a:rPr lang="es-VE" sz="3500" i="1">
                              <a:latin typeface="Cambria Math" panose="02040503050406030204" pitchFamily="18" charset="0"/>
                              <a:cs typeface="Arial" panose="020B0604020202020204" pitchFamily="34" charset="0"/>
                            </a:rPr>
                          </m:ctrlPr>
                        </m:dPr>
                        <m:e>
                          <m:m>
                            <m:mPr>
                              <m:mcs>
                                <m:mc>
                                  <m:mcPr>
                                    <m:count m:val="1"/>
                                    <m:mcJc m:val="center"/>
                                  </m:mcPr>
                                </m:mc>
                              </m:mcs>
                              <m:ctrlPr>
                                <a:rPr lang="es-VE" sz="3500" i="1">
                                  <a:latin typeface="Cambria Math" panose="02040503050406030204" pitchFamily="18" charset="0"/>
                                  <a:cs typeface="Arial" panose="020B0604020202020204" pitchFamily="34" charset="0"/>
                                </a:rPr>
                              </m:ctrlPr>
                            </m:mPr>
                            <m:mr>
                              <m:e>
                                <m:r>
                                  <m:rPr>
                                    <m:brk m:alnAt="7"/>
                                  </m:rPr>
                                  <a:rPr lang="es-VE" sz="3500">
                                    <a:latin typeface="Cambria Math" panose="02040503050406030204" pitchFamily="18" charset="0"/>
                                    <a:cs typeface="Arial" panose="020B0604020202020204" pitchFamily="34" charset="0"/>
                                  </a:rPr>
                                  <m:t>1</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𝑠𝑖</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𝑠𝑒</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𝑐𝑢𝑚𝑝𝑙𝑒</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𝑙𝑎</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𝑟𝑒𝑠𝑡𝑟𝑖𝑐𝑐𝑖</m:t>
                                </m:r>
                                <m:r>
                                  <a:rPr lang="es-VE" sz="3500">
                                    <a:latin typeface="Cambria Math" panose="02040503050406030204" pitchFamily="18" charset="0"/>
                                    <a:cs typeface="Arial" panose="020B0604020202020204" pitchFamily="34" charset="0"/>
                                  </a:rPr>
                                  <m:t>ó</m:t>
                                </m:r>
                                <m:r>
                                  <a:rPr lang="es-VE" sz="3500">
                                    <a:latin typeface="Cambria Math" panose="02040503050406030204" pitchFamily="18" charset="0"/>
                                    <a:cs typeface="Arial" panose="020B0604020202020204" pitchFamily="34" charset="0"/>
                                  </a:rPr>
                                  <m:t>𝑛</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𝑏𝑙𝑎𝑛𝑑𝑎</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𝑖</m:t>
                                </m:r>
                              </m:e>
                            </m:mr>
                            <m:mr>
                              <m:e>
                                <m:r>
                                  <a:rPr lang="es-VE" sz="3500">
                                    <a:latin typeface="Cambria Math" panose="02040503050406030204" pitchFamily="18" charset="0"/>
                                    <a:cs typeface="Arial" panose="020B0604020202020204" pitchFamily="34" charset="0"/>
                                  </a:rPr>
                                  <m:t>0, </m:t>
                                </m:r>
                                <m:r>
                                  <a:rPr lang="es-VE" sz="3500">
                                    <a:latin typeface="Cambria Math" panose="02040503050406030204" pitchFamily="18" charset="0"/>
                                    <a:cs typeface="Arial" panose="020B0604020202020204" pitchFamily="34" charset="0"/>
                                  </a:rPr>
                                  <m:t>𝑒𝑛</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𝑜𝑡𝑟𝑜𝑠</m:t>
                                </m:r>
                                <m:r>
                                  <a:rPr lang="es-VE" sz="3500">
                                    <a:latin typeface="Cambria Math" panose="02040503050406030204" pitchFamily="18" charset="0"/>
                                    <a:cs typeface="Arial" panose="020B0604020202020204" pitchFamily="34" charset="0"/>
                                  </a:rPr>
                                  <m:t> </m:t>
                                </m:r>
                                <m:r>
                                  <a:rPr lang="es-VE" sz="3500">
                                    <a:latin typeface="Cambria Math" panose="02040503050406030204" pitchFamily="18" charset="0"/>
                                    <a:cs typeface="Arial" panose="020B0604020202020204" pitchFamily="34" charset="0"/>
                                  </a:rPr>
                                  <m:t>𝑐𝑎𝑠𝑜𝑠</m:t>
                                </m:r>
                                <m:r>
                                  <a:rPr lang="es-VE" sz="3500">
                                    <a:latin typeface="Cambria Math" panose="02040503050406030204" pitchFamily="18" charset="0"/>
                                    <a:cs typeface="Arial" panose="020B0604020202020204" pitchFamily="34" charset="0"/>
                                  </a:rPr>
                                  <m:t>                                           </m:t>
                                </m:r>
                              </m:e>
                            </m:mr>
                          </m:m>
                        </m:e>
                      </m:d>
                    </m:oMath>
                  </m:oMathPara>
                </a14:m>
                <a:endParaRPr lang="es-VE" sz="3500" dirty="0">
                  <a:latin typeface="Garamond" panose="02020404030301010803" pitchFamily="18" charset="0"/>
                  <a:cs typeface="Arial" panose="020B0604020202020204" pitchFamily="34" charset="0"/>
                </a:endParaRPr>
              </a:p>
              <a:p>
                <a:pPr marL="0" indent="0">
                  <a:buNone/>
                </a:pPr>
                <a:endParaRPr lang="es-VE" i="1" dirty="0"/>
              </a:p>
            </p:txBody>
          </p:sp>
        </mc:Choice>
        <mc:Fallback>
          <p:sp>
            <p:nvSpPr>
              <p:cNvPr id="4" name="Marcador de contenido 3"/>
              <p:cNvSpPr>
                <a:spLocks noGrp="1" noRot="1" noChangeAspect="1" noMove="1" noResize="1" noEditPoints="1" noAdjustHandles="1" noChangeArrowheads="1" noChangeShapeType="1" noTextEdit="1"/>
              </p:cNvSpPr>
              <p:nvPr>
                <p:ph idx="1"/>
              </p:nvPr>
            </p:nvSpPr>
            <p:spPr>
              <a:xfrm>
                <a:off x="281354" y="1175657"/>
                <a:ext cx="11910646" cy="5323114"/>
              </a:xfrm>
              <a:blipFill rotWithShape="0">
                <a:blip r:embed="rId3"/>
                <a:stretch>
                  <a:fillRect l="-972"/>
                </a:stretch>
              </a:blipFill>
            </p:spPr>
            <p:txBody>
              <a:bodyPr/>
              <a:lstStyle/>
              <a:p>
                <a:r>
                  <a:rPr lang="en-US">
                    <a:noFill/>
                  </a:rPr>
                  <a:t> </a:t>
                </a:r>
              </a:p>
            </p:txBody>
          </p:sp>
        </mc:Fallback>
      </mc:AlternateContent>
      <p:sp>
        <p:nvSpPr>
          <p:cNvPr id="2" name="Marcador de número de diapositiva 1"/>
          <p:cNvSpPr>
            <a:spLocks noGrp="1"/>
          </p:cNvSpPr>
          <p:nvPr>
            <p:ph type="sldNum" sz="quarter" idx="12"/>
          </p:nvPr>
        </p:nvSpPr>
        <p:spPr/>
        <p:txBody>
          <a:bodyPr/>
          <a:lstStyle/>
          <a:p>
            <a:fld id="{58E0FE9A-57EB-4AED-89AA-21B40A82A3B3}" type="slidenum">
              <a:rPr lang="es-ES" smtClean="0"/>
              <a:t>43</a:t>
            </a:fld>
            <a:endParaRPr lang="es-ES"/>
          </a:p>
        </p:txBody>
      </p:sp>
    </p:spTree>
    <p:extLst>
      <p:ext uri="{BB962C8B-B14F-4D97-AF65-F5344CB8AC3E}">
        <p14:creationId xmlns:p14="http://schemas.microsoft.com/office/powerpoint/2010/main" val="17883467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44</a:t>
            </a:fld>
            <a:endParaRPr lang="es-ES"/>
          </a:p>
        </p:txBody>
      </p:sp>
      <p:pic>
        <p:nvPicPr>
          <p:cNvPr id="5" name="Imagen 4"/>
          <p:cNvPicPr>
            <a:picLocks noChangeAspect="1"/>
          </p:cNvPicPr>
          <p:nvPr/>
        </p:nvPicPr>
        <p:blipFill rotWithShape="1">
          <a:blip r:embed="rId3"/>
          <a:srcRect l="32451" t="30455" r="25025" b="64080"/>
          <a:stretch/>
        </p:blipFill>
        <p:spPr>
          <a:xfrm>
            <a:off x="493882" y="1542357"/>
            <a:ext cx="11698118" cy="845243"/>
          </a:xfrm>
          <a:prstGeom prst="rect">
            <a:avLst/>
          </a:prstGeom>
        </p:spPr>
      </p:pic>
      <p:sp>
        <p:nvSpPr>
          <p:cNvPr id="6"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spTree>
    <p:extLst>
      <p:ext uri="{BB962C8B-B14F-4D97-AF65-F5344CB8AC3E}">
        <p14:creationId xmlns:p14="http://schemas.microsoft.com/office/powerpoint/2010/main" val="24420284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5831" y="2700377"/>
            <a:ext cx="10515600" cy="1325563"/>
          </a:xfrm>
        </p:spPr>
        <p:txBody>
          <a:bodyPr>
            <a:normAutofit/>
          </a:bodyPr>
          <a:lstStyle/>
          <a:p>
            <a:r>
              <a:rPr lang="es-US" sz="4800" b="1" dirty="0">
                <a:latin typeface="Garamond" panose="02020404030301010803" pitchFamily="18" charset="0"/>
                <a:ea typeface="+mn-ea"/>
                <a:cs typeface="Arial" panose="020B0604020202020204" pitchFamily="34" charset="0"/>
              </a:rPr>
              <a:t>Casos de Uso</a:t>
            </a:r>
            <a:endParaRPr lang="en-US" sz="4800" b="1" dirty="0">
              <a:latin typeface="Garamond" panose="02020404030301010803" pitchFamily="18" charset="0"/>
              <a:ea typeface="+mn-ea"/>
              <a:cs typeface="Arial" panose="020B0604020202020204" pitchFamily="34" charset="0"/>
            </a:endParaRPr>
          </a:p>
        </p:txBody>
      </p:sp>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8449" y="-1213159"/>
            <a:ext cx="5187828" cy="6312697"/>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45</a:t>
            </a:fld>
            <a:endParaRPr lang="es-ES" dirty="0"/>
          </a:p>
        </p:txBody>
      </p:sp>
      <p:sp>
        <p:nvSpPr>
          <p:cNvPr id="6" name="Rectángulo 5"/>
          <p:cNvSpPr/>
          <p:nvPr/>
        </p:nvSpPr>
        <p:spPr>
          <a:xfrm>
            <a:off x="5873262" y="4994031"/>
            <a:ext cx="175846" cy="21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4097215" y="-720969"/>
            <a:ext cx="6764216" cy="26552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ángulo 6"/>
          <p:cNvSpPr/>
          <p:nvPr/>
        </p:nvSpPr>
        <p:spPr>
          <a:xfrm>
            <a:off x="6231988" y="3543300"/>
            <a:ext cx="168812" cy="182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93253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srcRect l="16123" t="16907" r="15041" b="6489"/>
          <a:stretch/>
        </p:blipFill>
        <p:spPr>
          <a:xfrm>
            <a:off x="0" y="0"/>
            <a:ext cx="12192000" cy="6858000"/>
          </a:xfrm>
          <a:prstGeom prst="rect">
            <a:avLst/>
          </a:prstGeom>
        </p:spPr>
      </p:pic>
      <p:sp>
        <p:nvSpPr>
          <p:cNvPr id="2" name="Marcador de número de diapositiva 1"/>
          <p:cNvSpPr>
            <a:spLocks noGrp="1"/>
          </p:cNvSpPr>
          <p:nvPr>
            <p:ph type="sldNum" sz="quarter" idx="12"/>
          </p:nvPr>
        </p:nvSpPr>
        <p:spPr/>
        <p:txBody>
          <a:bodyPr/>
          <a:lstStyle/>
          <a:p>
            <a:fld id="{58E0FE9A-57EB-4AED-89AA-21B40A82A3B3}" type="slidenum">
              <a:rPr lang="es-ES" smtClean="0"/>
              <a:t>46</a:t>
            </a:fld>
            <a:endParaRPr lang="es-ES" dirty="0"/>
          </a:p>
        </p:txBody>
      </p:sp>
    </p:spTree>
    <p:extLst>
      <p:ext uri="{BB962C8B-B14F-4D97-AF65-F5344CB8AC3E}">
        <p14:creationId xmlns:p14="http://schemas.microsoft.com/office/powerpoint/2010/main" val="18286290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3"/>
          <a:srcRect l="20988" t="15945" r="21708" b="18670"/>
          <a:stretch/>
        </p:blipFill>
        <p:spPr>
          <a:xfrm>
            <a:off x="0" y="0"/>
            <a:ext cx="12192000" cy="6858664"/>
          </a:xfrm>
          <a:prstGeom prst="rect">
            <a:avLst/>
          </a:prstGeom>
        </p:spPr>
      </p:pic>
      <p:sp>
        <p:nvSpPr>
          <p:cNvPr id="2" name="Marcador de número de diapositiva 1"/>
          <p:cNvSpPr>
            <a:spLocks noGrp="1"/>
          </p:cNvSpPr>
          <p:nvPr>
            <p:ph type="sldNum" sz="quarter" idx="12"/>
          </p:nvPr>
        </p:nvSpPr>
        <p:spPr/>
        <p:txBody>
          <a:bodyPr/>
          <a:lstStyle/>
          <a:p>
            <a:fld id="{58E0FE9A-57EB-4AED-89AA-21B40A82A3B3}" type="slidenum">
              <a:rPr lang="es-ES" smtClean="0"/>
              <a:t>47</a:t>
            </a:fld>
            <a:endParaRPr lang="es-ES" dirty="0"/>
          </a:p>
        </p:txBody>
      </p:sp>
    </p:spTree>
    <p:extLst>
      <p:ext uri="{BB962C8B-B14F-4D97-AF65-F5344CB8AC3E}">
        <p14:creationId xmlns:p14="http://schemas.microsoft.com/office/powerpoint/2010/main" val="30653621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srcRect l="20627" t="15945" r="19726" b="6490"/>
          <a:stretch/>
        </p:blipFill>
        <p:spPr>
          <a:xfrm>
            <a:off x="0" y="0"/>
            <a:ext cx="12192000" cy="6891044"/>
          </a:xfrm>
          <a:prstGeom prst="rect">
            <a:avLst/>
          </a:prstGeom>
        </p:spPr>
      </p:pic>
      <p:sp>
        <p:nvSpPr>
          <p:cNvPr id="2" name="Marcador de número de diapositiva 1"/>
          <p:cNvSpPr>
            <a:spLocks noGrp="1"/>
          </p:cNvSpPr>
          <p:nvPr>
            <p:ph type="sldNum" sz="quarter" idx="12"/>
          </p:nvPr>
        </p:nvSpPr>
        <p:spPr/>
        <p:txBody>
          <a:bodyPr/>
          <a:lstStyle/>
          <a:p>
            <a:fld id="{58E0FE9A-57EB-4AED-89AA-21B40A82A3B3}" type="slidenum">
              <a:rPr lang="es-ES" smtClean="0"/>
              <a:t>48</a:t>
            </a:fld>
            <a:endParaRPr lang="es-ES" dirty="0"/>
          </a:p>
        </p:txBody>
      </p:sp>
    </p:spTree>
    <p:extLst>
      <p:ext uri="{BB962C8B-B14F-4D97-AF65-F5344CB8AC3E}">
        <p14:creationId xmlns:p14="http://schemas.microsoft.com/office/powerpoint/2010/main" val="1376404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srcRect l="25988" t="17187" r="37115" b="6562"/>
          <a:stretch/>
        </p:blipFill>
        <p:spPr>
          <a:xfrm>
            <a:off x="0" y="0"/>
            <a:ext cx="12192000" cy="6829198"/>
          </a:xfrm>
          <a:prstGeom prst="rect">
            <a:avLst/>
          </a:prstGeom>
        </p:spPr>
      </p:pic>
      <p:sp>
        <p:nvSpPr>
          <p:cNvPr id="2" name="Marcador de número de diapositiva 1"/>
          <p:cNvSpPr>
            <a:spLocks noGrp="1"/>
          </p:cNvSpPr>
          <p:nvPr>
            <p:ph type="sldNum" sz="quarter" idx="12"/>
          </p:nvPr>
        </p:nvSpPr>
        <p:spPr/>
        <p:txBody>
          <a:bodyPr/>
          <a:lstStyle/>
          <a:p>
            <a:fld id="{58E0FE9A-57EB-4AED-89AA-21B40A82A3B3}" type="slidenum">
              <a:rPr lang="es-ES" smtClean="0"/>
              <a:t>49</a:t>
            </a:fld>
            <a:endParaRPr lang="es-ES" dirty="0"/>
          </a:p>
        </p:txBody>
      </p:sp>
    </p:spTree>
    <p:extLst>
      <p:ext uri="{BB962C8B-B14F-4D97-AF65-F5344CB8AC3E}">
        <p14:creationId xmlns:p14="http://schemas.microsoft.com/office/powerpoint/2010/main" val="28021462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9427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pic>
        <p:nvPicPr>
          <p:cNvPr id="8" name="Imagen 7"/>
          <p:cNvPicPr>
            <a:picLocks noChangeAspect="1"/>
          </p:cNvPicPr>
          <p:nvPr/>
        </p:nvPicPr>
        <p:blipFill rotWithShape="1">
          <a:blip r:embed="rId6"/>
          <a:srcRect l="41355" t="65273" r="50378" b="19455"/>
          <a:stretch/>
        </p:blipFill>
        <p:spPr>
          <a:xfrm>
            <a:off x="4091140" y="3616591"/>
            <a:ext cx="1321517" cy="1372561"/>
          </a:xfrm>
          <a:prstGeom prst="rect">
            <a:avLst/>
          </a:prstGeom>
        </p:spPr>
      </p:pic>
      <p:sp>
        <p:nvSpPr>
          <p:cNvPr id="3" name="CuadroTexto 2"/>
          <p:cNvSpPr txBox="1"/>
          <p:nvPr/>
        </p:nvSpPr>
        <p:spPr>
          <a:xfrm>
            <a:off x="3710632" y="2490616"/>
            <a:ext cx="2418736" cy="954107"/>
          </a:xfrm>
          <a:prstGeom prst="rect">
            <a:avLst/>
          </a:prstGeom>
          <a:noFill/>
        </p:spPr>
        <p:txBody>
          <a:bodyPr wrap="square" rtlCol="0">
            <a:spAutoFit/>
          </a:bodyPr>
          <a:lstStyle/>
          <a:p>
            <a:r>
              <a:rPr lang="es-ES" sz="2800" dirty="0">
                <a:latin typeface="Garamond" panose="02020404030301010803" pitchFamily="18" charset="0"/>
                <a:cs typeface="Arial" panose="020B0604020202020204" pitchFamily="34" charset="0"/>
              </a:rPr>
              <a:t>Realizada manualmente</a:t>
            </a:r>
          </a:p>
        </p:txBody>
      </p:sp>
      <p:cxnSp>
        <p:nvCxnSpPr>
          <p:cNvPr id="10" name="Conector angular 9"/>
          <p:cNvCxnSpPr/>
          <p:nvPr/>
        </p:nvCxnSpPr>
        <p:spPr>
          <a:xfrm>
            <a:off x="3156155" y="3170903"/>
            <a:ext cx="811161" cy="797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69462" y="4795233"/>
            <a:ext cx="1013675"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t>
            </a:r>
            <a:r>
              <a:rPr lang="es-ES" sz="2800" dirty="0" smtClean="0">
                <a:latin typeface="Garamond" panose="02020404030301010803" pitchFamily="18" charset="0"/>
                <a:cs typeface="Arial" panose="020B0604020202020204" pitchFamily="34" charset="0"/>
              </a:rPr>
              <a:t>PPA)</a:t>
            </a:r>
            <a:endParaRPr lang="es-ES" sz="2800" dirty="0">
              <a:latin typeface="Garamond" panose="02020404030301010803" pitchFamily="18" charset="0"/>
              <a:cs typeface="Arial" panose="020B0604020202020204" pitchFamily="34" charset="0"/>
            </a:endParaRPr>
          </a:p>
        </p:txBody>
      </p:sp>
      <p:cxnSp>
        <p:nvCxnSpPr>
          <p:cNvPr id="14" name="Conector recto de flecha 13"/>
          <p:cNvCxnSpPr/>
          <p:nvPr/>
        </p:nvCxnSpPr>
        <p:spPr>
          <a:xfrm>
            <a:off x="5679581" y="4302871"/>
            <a:ext cx="2019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956162" y="3795026"/>
            <a:ext cx="1492716"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Analizan </a:t>
            </a:r>
          </a:p>
        </p:txBody>
      </p:sp>
      <p:pic>
        <p:nvPicPr>
          <p:cNvPr id="4" name="Imagen 3"/>
          <p:cNvPicPr>
            <a:picLocks noChangeAspect="1"/>
          </p:cNvPicPr>
          <p:nvPr/>
        </p:nvPicPr>
        <p:blipFill rotWithShape="1">
          <a:blip r:embed="rId7"/>
          <a:srcRect l="47355" t="40424" r="47091" b="50705"/>
          <a:stretch/>
        </p:blipFill>
        <p:spPr>
          <a:xfrm>
            <a:off x="7936084" y="4470768"/>
            <a:ext cx="722671" cy="648929"/>
          </a:xfrm>
          <a:prstGeom prst="rect">
            <a:avLst/>
          </a:prstGeom>
        </p:spPr>
      </p:pic>
      <p:sp>
        <p:nvSpPr>
          <p:cNvPr id="12" name="CuadroTexto 11"/>
          <p:cNvSpPr txBox="1"/>
          <p:nvPr/>
        </p:nvSpPr>
        <p:spPr>
          <a:xfrm>
            <a:off x="7965581" y="3701327"/>
            <a:ext cx="766557"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P1</a:t>
            </a:r>
          </a:p>
        </p:txBody>
      </p:sp>
      <p:sp>
        <p:nvSpPr>
          <p:cNvPr id="16" name="Marcador de número de diapositiva 15"/>
          <p:cNvSpPr>
            <a:spLocks noGrp="1"/>
          </p:cNvSpPr>
          <p:nvPr>
            <p:ph type="sldNum" sz="quarter" idx="12"/>
          </p:nvPr>
        </p:nvSpPr>
        <p:spPr/>
        <p:txBody>
          <a:bodyPr/>
          <a:lstStyle/>
          <a:p>
            <a:fld id="{58E0FE9A-57EB-4AED-89AA-21B40A82A3B3}" type="slidenum">
              <a:rPr lang="es-ES" smtClean="0"/>
              <a:t>5</a:t>
            </a:fld>
            <a:endParaRPr lang="es-ES"/>
          </a:p>
        </p:txBody>
      </p:sp>
    </p:spTree>
    <p:extLst>
      <p:ext uri="{BB962C8B-B14F-4D97-AF65-F5344CB8AC3E}">
        <p14:creationId xmlns:p14="http://schemas.microsoft.com/office/powerpoint/2010/main" val="4632088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5831" y="2700377"/>
            <a:ext cx="10515600" cy="1325563"/>
          </a:xfrm>
        </p:spPr>
        <p:txBody>
          <a:bodyPr>
            <a:normAutofit/>
          </a:bodyPr>
          <a:lstStyle/>
          <a:p>
            <a:r>
              <a:rPr lang="es-US" sz="4800" b="1" dirty="0">
                <a:latin typeface="Garamond" panose="02020404030301010803" pitchFamily="18" charset="0"/>
                <a:ea typeface="+mn-ea"/>
                <a:cs typeface="Arial" panose="020B0604020202020204" pitchFamily="34" charset="0"/>
              </a:rPr>
              <a:t>Casos de Uso</a:t>
            </a:r>
            <a:endParaRPr lang="en-US" sz="4800" b="1" dirty="0">
              <a:latin typeface="Garamond" panose="02020404030301010803" pitchFamily="18" charset="0"/>
              <a:ea typeface="+mn-ea"/>
              <a:cs typeface="Arial" panose="020B0604020202020204" pitchFamily="34" charset="0"/>
            </a:endParaRPr>
          </a:p>
        </p:txBody>
      </p:sp>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1603" y="1683919"/>
            <a:ext cx="5187828" cy="6312697"/>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50</a:t>
            </a:fld>
            <a:endParaRPr lang="es-ES" dirty="0"/>
          </a:p>
        </p:txBody>
      </p:sp>
      <p:sp>
        <p:nvSpPr>
          <p:cNvPr id="6" name="Rectángulo 5"/>
          <p:cNvSpPr/>
          <p:nvPr/>
        </p:nvSpPr>
        <p:spPr>
          <a:xfrm>
            <a:off x="5873262" y="4994031"/>
            <a:ext cx="175846" cy="21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ángulo 2"/>
          <p:cNvSpPr/>
          <p:nvPr/>
        </p:nvSpPr>
        <p:spPr>
          <a:xfrm>
            <a:off x="5151926" y="4888523"/>
            <a:ext cx="5574690" cy="303775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3628133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51</a:t>
            </a:fld>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1" y="896906"/>
            <a:ext cx="5219627" cy="4752437"/>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64" y="896907"/>
            <a:ext cx="5043775" cy="4752437"/>
          </a:xfrm>
          <a:prstGeom prst="rect">
            <a:avLst/>
          </a:prstGeom>
        </p:spPr>
      </p:pic>
    </p:spTree>
    <p:extLst>
      <p:ext uri="{BB962C8B-B14F-4D97-AF65-F5344CB8AC3E}">
        <p14:creationId xmlns:p14="http://schemas.microsoft.com/office/powerpoint/2010/main" val="39827033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52</a:t>
            </a:fld>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58" y="571187"/>
            <a:ext cx="5221224" cy="5399220"/>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397" y="1320695"/>
            <a:ext cx="5667841" cy="3895882"/>
          </a:xfrm>
          <a:prstGeom prst="rect">
            <a:avLst/>
          </a:prstGeom>
        </p:spPr>
      </p:pic>
    </p:spTree>
    <p:extLst>
      <p:ext uri="{BB962C8B-B14F-4D97-AF65-F5344CB8AC3E}">
        <p14:creationId xmlns:p14="http://schemas.microsoft.com/office/powerpoint/2010/main" val="23562082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53</a:t>
            </a:fld>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501" y="339620"/>
            <a:ext cx="4838851" cy="6016729"/>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148" y="339620"/>
            <a:ext cx="3067977" cy="6007527"/>
          </a:xfrm>
          <a:prstGeom prst="rect">
            <a:avLst/>
          </a:prstGeom>
        </p:spPr>
      </p:pic>
    </p:spTree>
    <p:extLst>
      <p:ext uri="{BB962C8B-B14F-4D97-AF65-F5344CB8AC3E}">
        <p14:creationId xmlns:p14="http://schemas.microsoft.com/office/powerpoint/2010/main" val="30635471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54</a:t>
            </a:fld>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5" y="535785"/>
            <a:ext cx="4597431" cy="5851276"/>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570" y="535785"/>
            <a:ext cx="5539230" cy="5851276"/>
          </a:xfrm>
          <a:prstGeom prst="rect">
            <a:avLst/>
          </a:prstGeom>
        </p:spPr>
      </p:pic>
    </p:spTree>
    <p:extLst>
      <p:ext uri="{BB962C8B-B14F-4D97-AF65-F5344CB8AC3E}">
        <p14:creationId xmlns:p14="http://schemas.microsoft.com/office/powerpoint/2010/main" val="18523062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55</a:t>
            </a:fld>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39" y="517706"/>
            <a:ext cx="5395264" cy="5619548"/>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780" y="517706"/>
            <a:ext cx="4960620" cy="5628396"/>
          </a:xfrm>
          <a:prstGeom prst="rect">
            <a:avLst/>
          </a:prstGeom>
        </p:spPr>
      </p:pic>
    </p:spTree>
    <p:extLst>
      <p:ext uri="{BB962C8B-B14F-4D97-AF65-F5344CB8AC3E}">
        <p14:creationId xmlns:p14="http://schemas.microsoft.com/office/powerpoint/2010/main" val="21725054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5831" y="2700377"/>
            <a:ext cx="10515600" cy="1325563"/>
          </a:xfrm>
        </p:spPr>
        <p:txBody>
          <a:bodyPr>
            <a:normAutofit/>
          </a:bodyPr>
          <a:lstStyle/>
          <a:p>
            <a:r>
              <a:rPr lang="es-US" sz="4800" b="1" dirty="0">
                <a:latin typeface="Garamond" panose="02020404030301010803" pitchFamily="18" charset="0"/>
                <a:ea typeface="+mn-ea"/>
                <a:cs typeface="Arial" panose="020B0604020202020204" pitchFamily="34" charset="0"/>
              </a:rPr>
              <a:t>Casos de Uso</a:t>
            </a:r>
            <a:endParaRPr lang="en-US" sz="4800" b="1" dirty="0">
              <a:latin typeface="Garamond" panose="02020404030301010803" pitchFamily="18" charset="0"/>
              <a:ea typeface="+mn-ea"/>
              <a:cs typeface="Arial" panose="020B0604020202020204" pitchFamily="34" charset="0"/>
            </a:endParaRPr>
          </a:p>
        </p:txBody>
      </p:sp>
      <p:pic>
        <p:nvPicPr>
          <p:cNvPr id="5" name="Marcador de conteni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9172" y="206811"/>
            <a:ext cx="5187828" cy="6312697"/>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56</a:t>
            </a:fld>
            <a:endParaRPr lang="es-ES" dirty="0"/>
          </a:p>
        </p:txBody>
      </p:sp>
      <p:sp>
        <p:nvSpPr>
          <p:cNvPr id="6" name="Rectángulo 5"/>
          <p:cNvSpPr/>
          <p:nvPr/>
        </p:nvSpPr>
        <p:spPr>
          <a:xfrm>
            <a:off x="5873262" y="4994031"/>
            <a:ext cx="175846" cy="21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92403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57</a:t>
            </a:fld>
            <a:endParaRPr lang="es-ES" dirty="0"/>
          </a:p>
        </p:txBody>
      </p:sp>
      <p:pic>
        <p:nvPicPr>
          <p:cNvPr id="7" name="Imagen 6"/>
          <p:cNvPicPr>
            <a:picLocks noChangeAspect="1"/>
          </p:cNvPicPr>
          <p:nvPr/>
        </p:nvPicPr>
        <p:blipFill rotWithShape="1">
          <a:blip r:embed="rId3"/>
          <a:srcRect l="32451" t="30455" r="25025" b="60138"/>
          <a:stretch/>
        </p:blipFill>
        <p:spPr>
          <a:xfrm>
            <a:off x="493882" y="1542357"/>
            <a:ext cx="11698118" cy="1454843"/>
          </a:xfrm>
          <a:prstGeom prst="rect">
            <a:avLst/>
          </a:prstGeom>
        </p:spPr>
      </p:pic>
      <p:sp>
        <p:nvSpPr>
          <p:cNvPr id="5"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spTree>
    <p:extLst>
      <p:ext uri="{BB962C8B-B14F-4D97-AF65-F5344CB8AC3E}">
        <p14:creationId xmlns:p14="http://schemas.microsoft.com/office/powerpoint/2010/main" val="32527439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58</a:t>
            </a:fld>
            <a:endParaRPr lang="es-ES"/>
          </a:p>
        </p:txBody>
      </p:sp>
      <p:pic>
        <p:nvPicPr>
          <p:cNvPr id="7" name="Imagen 6"/>
          <p:cNvPicPr>
            <a:picLocks noChangeAspect="1"/>
          </p:cNvPicPr>
          <p:nvPr/>
        </p:nvPicPr>
        <p:blipFill rotWithShape="1">
          <a:blip r:embed="rId3"/>
          <a:srcRect l="32451" t="30455" r="25025" b="56087"/>
          <a:stretch/>
        </p:blipFill>
        <p:spPr>
          <a:xfrm>
            <a:off x="493882" y="1542357"/>
            <a:ext cx="11698118" cy="2081376"/>
          </a:xfrm>
          <a:prstGeom prst="rect">
            <a:avLst/>
          </a:prstGeom>
        </p:spPr>
      </p:pic>
      <p:sp>
        <p:nvSpPr>
          <p:cNvPr id="5"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spTree>
    <p:extLst>
      <p:ext uri="{BB962C8B-B14F-4D97-AF65-F5344CB8AC3E}">
        <p14:creationId xmlns:p14="http://schemas.microsoft.com/office/powerpoint/2010/main" val="2306512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59</a:t>
            </a:fld>
            <a:endParaRPr lang="es-ES"/>
          </a:p>
        </p:txBody>
      </p:sp>
      <p:pic>
        <p:nvPicPr>
          <p:cNvPr id="7" name="Imagen 6"/>
          <p:cNvPicPr>
            <a:picLocks noChangeAspect="1"/>
          </p:cNvPicPr>
          <p:nvPr/>
        </p:nvPicPr>
        <p:blipFill rotWithShape="1">
          <a:blip r:embed="rId3"/>
          <a:srcRect l="32451" t="30455" r="25025" b="53788"/>
          <a:stretch/>
        </p:blipFill>
        <p:spPr>
          <a:xfrm>
            <a:off x="493882" y="1542357"/>
            <a:ext cx="11698118" cy="2436976"/>
          </a:xfrm>
          <a:prstGeom prst="rect">
            <a:avLst/>
          </a:prstGeom>
        </p:spPr>
      </p:pic>
      <p:sp>
        <p:nvSpPr>
          <p:cNvPr id="5"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spTree>
    <p:extLst>
      <p:ext uri="{BB962C8B-B14F-4D97-AF65-F5344CB8AC3E}">
        <p14:creationId xmlns:p14="http://schemas.microsoft.com/office/powerpoint/2010/main" val="379689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9427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pic>
        <p:nvPicPr>
          <p:cNvPr id="8" name="Imagen 7"/>
          <p:cNvPicPr>
            <a:picLocks noChangeAspect="1"/>
          </p:cNvPicPr>
          <p:nvPr/>
        </p:nvPicPr>
        <p:blipFill rotWithShape="1">
          <a:blip r:embed="rId6"/>
          <a:srcRect l="41355" t="65273" r="50378" b="19455"/>
          <a:stretch/>
        </p:blipFill>
        <p:spPr>
          <a:xfrm>
            <a:off x="4091140" y="3616591"/>
            <a:ext cx="1321517" cy="1372561"/>
          </a:xfrm>
          <a:prstGeom prst="rect">
            <a:avLst/>
          </a:prstGeom>
        </p:spPr>
      </p:pic>
      <p:sp>
        <p:nvSpPr>
          <p:cNvPr id="3" name="CuadroTexto 2"/>
          <p:cNvSpPr txBox="1"/>
          <p:nvPr/>
        </p:nvSpPr>
        <p:spPr>
          <a:xfrm>
            <a:off x="3710632" y="2490616"/>
            <a:ext cx="2418736" cy="954107"/>
          </a:xfrm>
          <a:prstGeom prst="rect">
            <a:avLst/>
          </a:prstGeom>
          <a:noFill/>
        </p:spPr>
        <p:txBody>
          <a:bodyPr wrap="square" rtlCol="0">
            <a:spAutoFit/>
          </a:bodyPr>
          <a:lstStyle/>
          <a:p>
            <a:r>
              <a:rPr lang="es-ES" sz="2800" dirty="0">
                <a:latin typeface="Garamond" panose="02020404030301010803" pitchFamily="18" charset="0"/>
                <a:cs typeface="Arial" panose="020B0604020202020204" pitchFamily="34" charset="0"/>
              </a:rPr>
              <a:t>Realizada manualmente</a:t>
            </a:r>
          </a:p>
        </p:txBody>
      </p:sp>
      <p:cxnSp>
        <p:nvCxnSpPr>
          <p:cNvPr id="10" name="Conector angular 9"/>
          <p:cNvCxnSpPr/>
          <p:nvPr/>
        </p:nvCxnSpPr>
        <p:spPr>
          <a:xfrm>
            <a:off x="3156155" y="3170903"/>
            <a:ext cx="811161" cy="797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69462" y="4795233"/>
            <a:ext cx="1013675"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t>
            </a:r>
            <a:r>
              <a:rPr lang="es-ES" sz="2800" dirty="0" smtClean="0">
                <a:latin typeface="Garamond" panose="02020404030301010803" pitchFamily="18" charset="0"/>
                <a:cs typeface="Arial" panose="020B0604020202020204" pitchFamily="34" charset="0"/>
              </a:rPr>
              <a:t>PPA)</a:t>
            </a:r>
            <a:endParaRPr lang="es-ES" sz="2800" dirty="0">
              <a:latin typeface="Garamond" panose="02020404030301010803" pitchFamily="18" charset="0"/>
              <a:cs typeface="Arial" panose="020B0604020202020204" pitchFamily="34" charset="0"/>
            </a:endParaRPr>
          </a:p>
        </p:txBody>
      </p:sp>
      <p:cxnSp>
        <p:nvCxnSpPr>
          <p:cNvPr id="14" name="Conector recto de flecha 13"/>
          <p:cNvCxnSpPr/>
          <p:nvPr/>
        </p:nvCxnSpPr>
        <p:spPr>
          <a:xfrm>
            <a:off x="5679581" y="4302871"/>
            <a:ext cx="2019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956162" y="3795026"/>
            <a:ext cx="146591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Analizan</a:t>
            </a:r>
            <a:r>
              <a:rPr lang="es-ES" dirty="0" smtClean="0"/>
              <a:t> </a:t>
            </a:r>
            <a:endParaRPr lang="es-ES" dirty="0"/>
          </a:p>
        </p:txBody>
      </p:sp>
      <p:pic>
        <p:nvPicPr>
          <p:cNvPr id="4" name="Imagen 3"/>
          <p:cNvPicPr>
            <a:picLocks noChangeAspect="1"/>
          </p:cNvPicPr>
          <p:nvPr/>
        </p:nvPicPr>
        <p:blipFill rotWithShape="1">
          <a:blip r:embed="rId7"/>
          <a:srcRect l="47355" t="40424" r="47091" b="50705"/>
          <a:stretch/>
        </p:blipFill>
        <p:spPr>
          <a:xfrm>
            <a:off x="7936084" y="4470768"/>
            <a:ext cx="722671" cy="648929"/>
          </a:xfrm>
          <a:prstGeom prst="rect">
            <a:avLst/>
          </a:prstGeom>
        </p:spPr>
      </p:pic>
      <p:sp>
        <p:nvSpPr>
          <p:cNvPr id="12" name="CuadroTexto 11"/>
          <p:cNvSpPr txBox="1"/>
          <p:nvPr/>
        </p:nvSpPr>
        <p:spPr>
          <a:xfrm>
            <a:off x="7965581" y="3701327"/>
            <a:ext cx="766557"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P1</a:t>
            </a:r>
          </a:p>
        </p:txBody>
      </p:sp>
      <p:cxnSp>
        <p:nvCxnSpPr>
          <p:cNvPr id="17" name="Conector angular 16"/>
          <p:cNvCxnSpPr>
            <a:stCxn id="12" idx="3"/>
          </p:cNvCxnSpPr>
          <p:nvPr/>
        </p:nvCxnSpPr>
        <p:spPr>
          <a:xfrm>
            <a:off x="8732138" y="4086048"/>
            <a:ext cx="913307" cy="1415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583556" y="5671707"/>
            <a:ext cx="3413563"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Nuevo horario</a:t>
            </a:r>
          </a:p>
        </p:txBody>
      </p:sp>
      <p:sp>
        <p:nvSpPr>
          <p:cNvPr id="16" name="Marcador de número de diapositiva 15"/>
          <p:cNvSpPr>
            <a:spLocks noGrp="1"/>
          </p:cNvSpPr>
          <p:nvPr>
            <p:ph type="sldNum" sz="quarter" idx="12"/>
          </p:nvPr>
        </p:nvSpPr>
        <p:spPr/>
        <p:txBody>
          <a:bodyPr/>
          <a:lstStyle/>
          <a:p>
            <a:fld id="{58E0FE9A-57EB-4AED-89AA-21B40A82A3B3}" type="slidenum">
              <a:rPr lang="es-ES" smtClean="0"/>
              <a:t>6</a:t>
            </a:fld>
            <a:endParaRPr lang="es-ES"/>
          </a:p>
        </p:txBody>
      </p:sp>
    </p:spTree>
    <p:extLst>
      <p:ext uri="{BB962C8B-B14F-4D97-AF65-F5344CB8AC3E}">
        <p14:creationId xmlns:p14="http://schemas.microsoft.com/office/powerpoint/2010/main" val="15921518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60</a:t>
            </a:fld>
            <a:endParaRPr lang="es-ES"/>
          </a:p>
        </p:txBody>
      </p:sp>
      <p:pic>
        <p:nvPicPr>
          <p:cNvPr id="7" name="Imagen 6"/>
          <p:cNvPicPr>
            <a:picLocks noChangeAspect="1"/>
          </p:cNvPicPr>
          <p:nvPr/>
        </p:nvPicPr>
        <p:blipFill rotWithShape="1">
          <a:blip r:embed="rId3"/>
          <a:srcRect l="32451" t="30455" r="25025" b="49189"/>
          <a:stretch/>
        </p:blipFill>
        <p:spPr>
          <a:xfrm>
            <a:off x="493882" y="1542357"/>
            <a:ext cx="11698118" cy="3148176"/>
          </a:xfrm>
          <a:prstGeom prst="rect">
            <a:avLst/>
          </a:prstGeom>
        </p:spPr>
      </p:pic>
      <p:sp>
        <p:nvSpPr>
          <p:cNvPr id="5"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spTree>
    <p:extLst>
      <p:ext uri="{BB962C8B-B14F-4D97-AF65-F5344CB8AC3E}">
        <p14:creationId xmlns:p14="http://schemas.microsoft.com/office/powerpoint/2010/main" val="273982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61</a:t>
            </a:fld>
            <a:endParaRPr lang="es-ES"/>
          </a:p>
        </p:txBody>
      </p:sp>
      <p:pic>
        <p:nvPicPr>
          <p:cNvPr id="7" name="Imagen 6"/>
          <p:cNvPicPr>
            <a:picLocks noChangeAspect="1"/>
          </p:cNvPicPr>
          <p:nvPr/>
        </p:nvPicPr>
        <p:blipFill rotWithShape="1">
          <a:blip r:embed="rId3"/>
          <a:srcRect l="32451" t="30455" r="25025" b="47219"/>
          <a:stretch/>
        </p:blipFill>
        <p:spPr>
          <a:xfrm>
            <a:off x="493882" y="1542357"/>
            <a:ext cx="11698118" cy="3452976"/>
          </a:xfrm>
          <a:prstGeom prst="rect">
            <a:avLst/>
          </a:prstGeom>
        </p:spPr>
      </p:pic>
      <p:sp>
        <p:nvSpPr>
          <p:cNvPr id="5"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spTree>
    <p:extLst>
      <p:ext uri="{BB962C8B-B14F-4D97-AF65-F5344CB8AC3E}">
        <p14:creationId xmlns:p14="http://schemas.microsoft.com/office/powerpoint/2010/main" val="1556648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62</a:t>
            </a:fld>
            <a:endParaRPr lang="es-ES"/>
          </a:p>
        </p:txBody>
      </p:sp>
      <p:sp>
        <p:nvSpPr>
          <p:cNvPr id="4" name="Título 3"/>
          <p:cNvSpPr txBox="1">
            <a:spLocks/>
          </p:cNvSpPr>
          <p:nvPr/>
        </p:nvSpPr>
        <p:spPr>
          <a:xfrm>
            <a:off x="914397" y="0"/>
            <a:ext cx="11576957" cy="5819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5400" b="1" dirty="0">
                <a:latin typeface="Garamond" panose="02020404030301010803" pitchFamily="18" charset="0"/>
                <a:ea typeface="+mn-ea"/>
                <a:cs typeface="Arial" panose="020B0604020202020204" pitchFamily="34" charset="0"/>
              </a:rPr>
              <a:t>Algoritmo propuesto para la generación de horarios</a:t>
            </a:r>
          </a:p>
        </p:txBody>
      </p:sp>
      <p:pic>
        <p:nvPicPr>
          <p:cNvPr id="7" name="Imagen 6"/>
          <p:cNvPicPr>
            <a:picLocks noChangeAspect="1"/>
          </p:cNvPicPr>
          <p:nvPr/>
        </p:nvPicPr>
        <p:blipFill rotWithShape="1">
          <a:blip r:embed="rId3"/>
          <a:srcRect l="32451" t="30455" r="25025" b="39883"/>
          <a:stretch/>
        </p:blipFill>
        <p:spPr>
          <a:xfrm>
            <a:off x="493882" y="1542357"/>
            <a:ext cx="11698118" cy="4587500"/>
          </a:xfrm>
          <a:prstGeom prst="rect">
            <a:avLst/>
          </a:prstGeom>
        </p:spPr>
      </p:pic>
    </p:spTree>
    <p:extLst>
      <p:ext uri="{BB962C8B-B14F-4D97-AF65-F5344CB8AC3E}">
        <p14:creationId xmlns:p14="http://schemas.microsoft.com/office/powerpoint/2010/main" val="11164276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63</a:t>
            </a:fld>
            <a:endParaRPr lang="es-ES"/>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9" y="711200"/>
            <a:ext cx="11068711" cy="5645150"/>
          </a:xfrm>
          <a:prstGeom prst="rect">
            <a:avLst/>
          </a:prstGeom>
        </p:spPr>
      </p:pic>
    </p:spTree>
    <p:extLst>
      <p:ext uri="{BB962C8B-B14F-4D97-AF65-F5344CB8AC3E}">
        <p14:creationId xmlns:p14="http://schemas.microsoft.com/office/powerpoint/2010/main" val="20855613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8154" y="312371"/>
            <a:ext cx="10515600" cy="1325563"/>
          </a:xfrm>
        </p:spPr>
        <p:txBody>
          <a:bodyPr/>
          <a:lstStyle/>
          <a:p>
            <a:pPr algn="r"/>
            <a:r>
              <a:rPr lang="en-US" sz="6600" b="1" dirty="0" err="1" smtClean="0">
                <a:latin typeface="Garamond" panose="02020404030301010803" pitchFamily="18" charset="0"/>
              </a:rPr>
              <a:t>Validación</a:t>
            </a:r>
            <a:endParaRPr lang="en-US" b="1" dirty="0">
              <a:latin typeface="Garamond" panose="02020404030301010803" pitchFamily="18" charset="0"/>
            </a:endParaRP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4195007549"/>
              </p:ext>
            </p:extLst>
          </p:nvPr>
        </p:nvGraphicFramePr>
        <p:xfrm>
          <a:off x="1348154" y="1637934"/>
          <a:ext cx="9671539" cy="4450080"/>
        </p:xfrm>
        <a:graphic>
          <a:graphicData uri="http://schemas.openxmlformats.org/drawingml/2006/table">
            <a:tbl>
              <a:tblPr firstRow="1" bandRow="1">
                <a:tableStyleId>{5C22544A-7EE6-4342-B048-85BDC9FD1C3A}</a:tableStyleId>
              </a:tblPr>
              <a:tblGrid>
                <a:gridCol w="1796542"/>
                <a:gridCol w="2932180"/>
                <a:gridCol w="2429520"/>
                <a:gridCol w="2513297"/>
              </a:tblGrid>
              <a:tr h="370840">
                <a:tc>
                  <a:txBody>
                    <a:bodyPr/>
                    <a:lstStyle/>
                    <a:p>
                      <a:r>
                        <a:rPr lang="es-US" sz="3200" dirty="0" smtClean="0">
                          <a:latin typeface="Garamond" panose="02020404030301010803" pitchFamily="18" charset="0"/>
                        </a:rPr>
                        <a:t>Año</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Restricciones</a:t>
                      </a:r>
                      <a:r>
                        <a:rPr lang="es-US" sz="3200" baseline="0" dirty="0" smtClean="0">
                          <a:latin typeface="Garamond" panose="02020404030301010803" pitchFamily="18" charset="0"/>
                        </a:rPr>
                        <a:t> blandas que cumple</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Total de restricciones blandas</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 que cumple</a:t>
                      </a:r>
                      <a:endParaRPr lang="en-US" sz="3200" dirty="0">
                        <a:latin typeface="Garamond" panose="02020404030301010803" pitchFamily="18" charset="0"/>
                      </a:endParaRPr>
                    </a:p>
                  </a:txBody>
                  <a:tcPr/>
                </a:tc>
              </a:tr>
              <a:tr h="370840">
                <a:tc>
                  <a:txBody>
                    <a:bodyPr/>
                    <a:lstStyle/>
                    <a:p>
                      <a:r>
                        <a:rPr lang="es-US" sz="3200" dirty="0" smtClean="0">
                          <a:latin typeface="Garamond" panose="02020404030301010803" pitchFamily="18" charset="0"/>
                        </a:rPr>
                        <a:t>1CC</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276</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279</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98.92</a:t>
                      </a:r>
                      <a:endParaRPr lang="en-US" sz="3200" dirty="0">
                        <a:latin typeface="Garamond" panose="02020404030301010803" pitchFamily="18" charset="0"/>
                      </a:endParaRPr>
                    </a:p>
                  </a:txBody>
                  <a:tcPr/>
                </a:tc>
              </a:tr>
              <a:tr h="370840">
                <a:tc>
                  <a:txBody>
                    <a:bodyPr/>
                    <a:lstStyle/>
                    <a:p>
                      <a:r>
                        <a:rPr lang="es-US" sz="3200" dirty="0" smtClean="0">
                          <a:latin typeface="Garamond" panose="02020404030301010803" pitchFamily="18" charset="0"/>
                        </a:rPr>
                        <a:t>2CC</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320</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324</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98.77</a:t>
                      </a:r>
                      <a:endParaRPr lang="en-US" sz="3200" dirty="0">
                        <a:latin typeface="Garamond" panose="02020404030301010803" pitchFamily="18" charset="0"/>
                      </a:endParaRPr>
                    </a:p>
                  </a:txBody>
                  <a:tcPr/>
                </a:tc>
              </a:tr>
              <a:tr h="370840">
                <a:tc>
                  <a:txBody>
                    <a:bodyPr/>
                    <a:lstStyle/>
                    <a:p>
                      <a:r>
                        <a:rPr lang="es-US" sz="3200" dirty="0" smtClean="0">
                          <a:latin typeface="Garamond" panose="02020404030301010803" pitchFamily="18" charset="0"/>
                        </a:rPr>
                        <a:t>3CC</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425</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433</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98.15</a:t>
                      </a:r>
                      <a:endParaRPr lang="en-US" sz="3200" dirty="0">
                        <a:latin typeface="Garamond" panose="02020404030301010803" pitchFamily="18" charset="0"/>
                      </a:endParaRPr>
                    </a:p>
                  </a:txBody>
                  <a:tcPr/>
                </a:tc>
              </a:tr>
              <a:tr h="370840">
                <a:tc>
                  <a:txBody>
                    <a:bodyPr/>
                    <a:lstStyle/>
                    <a:p>
                      <a:r>
                        <a:rPr lang="es-US" sz="3200" dirty="0" smtClean="0">
                          <a:latin typeface="Garamond" panose="02020404030301010803" pitchFamily="18" charset="0"/>
                        </a:rPr>
                        <a:t>4CC</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305</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313</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97.44</a:t>
                      </a:r>
                      <a:endParaRPr lang="en-US" sz="3200" dirty="0">
                        <a:latin typeface="Garamond" panose="02020404030301010803" pitchFamily="18" charset="0"/>
                      </a:endParaRPr>
                    </a:p>
                  </a:txBody>
                  <a:tcPr/>
                </a:tc>
              </a:tr>
              <a:tr h="370840">
                <a:tc>
                  <a:txBody>
                    <a:bodyPr/>
                    <a:lstStyle/>
                    <a:p>
                      <a:r>
                        <a:rPr lang="es-US" sz="3200" dirty="0" smtClean="0">
                          <a:latin typeface="Garamond" panose="02020404030301010803" pitchFamily="18" charset="0"/>
                        </a:rPr>
                        <a:t>5CC</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256</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258</a:t>
                      </a:r>
                      <a:endParaRPr lang="en-US" sz="3200" dirty="0">
                        <a:latin typeface="Garamond" panose="02020404030301010803" pitchFamily="18" charset="0"/>
                      </a:endParaRPr>
                    </a:p>
                  </a:txBody>
                  <a:tcPr/>
                </a:tc>
                <a:tc>
                  <a:txBody>
                    <a:bodyPr/>
                    <a:lstStyle/>
                    <a:p>
                      <a:r>
                        <a:rPr lang="es-US" sz="3200" dirty="0" smtClean="0">
                          <a:latin typeface="Garamond" panose="02020404030301010803" pitchFamily="18" charset="0"/>
                        </a:rPr>
                        <a:t>99.22</a:t>
                      </a:r>
                      <a:endParaRPr lang="en-US" sz="3200" dirty="0">
                        <a:latin typeface="Garamond" panose="02020404030301010803" pitchFamily="18" charset="0"/>
                      </a:endParaRPr>
                    </a:p>
                  </a:txBody>
                  <a:tcPr/>
                </a:tc>
              </a:tr>
            </a:tbl>
          </a:graphicData>
        </a:graphic>
      </p:graphicFrame>
      <p:sp>
        <p:nvSpPr>
          <p:cNvPr id="4" name="Marcador de número de diapositiva 3"/>
          <p:cNvSpPr>
            <a:spLocks noGrp="1"/>
          </p:cNvSpPr>
          <p:nvPr>
            <p:ph type="sldNum" sz="quarter" idx="12"/>
          </p:nvPr>
        </p:nvSpPr>
        <p:spPr/>
        <p:txBody>
          <a:bodyPr/>
          <a:lstStyle/>
          <a:p>
            <a:fld id="{58E0FE9A-57EB-4AED-89AA-21B40A82A3B3}" type="slidenum">
              <a:rPr lang="es-ES" smtClean="0"/>
              <a:t>64</a:t>
            </a:fld>
            <a:endParaRPr lang="es-ES"/>
          </a:p>
        </p:txBody>
      </p:sp>
    </p:spTree>
    <p:extLst>
      <p:ext uri="{BB962C8B-B14F-4D97-AF65-F5344CB8AC3E}">
        <p14:creationId xmlns:p14="http://schemas.microsoft.com/office/powerpoint/2010/main" val="16644770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r>
              <a:rPr lang="es-VE" sz="4000" dirty="0" smtClean="0">
                <a:latin typeface="Garamond" panose="02020404030301010803" pitchFamily="18" charset="0"/>
              </a:rPr>
              <a:t>Se detectaron las principales desventajas y ventajas de diferentes algoritmos utilizados para la generación de horarios para de esta forma retroalimentar el algoritmo propuesto.</a:t>
            </a:r>
          </a:p>
          <a:p>
            <a:r>
              <a:rPr lang="es-VE" sz="4000" dirty="0" smtClean="0">
                <a:latin typeface="Garamond" panose="02020404030301010803" pitchFamily="18" charset="0"/>
              </a:rPr>
              <a:t>Se lograron captar los P1s de las diferentes asignaturas y las preferencias personales de los profesores mediante una página web.</a:t>
            </a:r>
          </a:p>
        </p:txBody>
      </p:sp>
      <p:sp>
        <p:nvSpPr>
          <p:cNvPr id="2" name="Marcador de número de diapositiva 1"/>
          <p:cNvSpPr>
            <a:spLocks noGrp="1"/>
          </p:cNvSpPr>
          <p:nvPr>
            <p:ph type="sldNum" sz="quarter" idx="12"/>
          </p:nvPr>
        </p:nvSpPr>
        <p:spPr/>
        <p:txBody>
          <a:bodyPr/>
          <a:lstStyle/>
          <a:p>
            <a:fld id="{58E0FE9A-57EB-4AED-89AA-21B40A82A3B3}" type="slidenum">
              <a:rPr lang="es-ES" smtClean="0"/>
              <a:t>65</a:t>
            </a:fld>
            <a:endParaRPr lang="es-ES"/>
          </a:p>
        </p:txBody>
      </p:sp>
      <p:sp>
        <p:nvSpPr>
          <p:cNvPr id="6" name="Título 3"/>
          <p:cNvSpPr txBox="1">
            <a:spLocks/>
          </p:cNvSpPr>
          <p:nvPr/>
        </p:nvSpPr>
        <p:spPr>
          <a:xfrm>
            <a:off x="7174522" y="0"/>
            <a:ext cx="10580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VE" sz="6600" b="1" smtClean="0">
                <a:latin typeface="Garamond" panose="02020404030301010803" pitchFamily="18" charset="0"/>
              </a:rPr>
              <a:t>Conclusiones</a:t>
            </a:r>
            <a:endParaRPr lang="es-VE" b="1" dirty="0">
              <a:latin typeface="Garamond" panose="02020404030301010803" pitchFamily="18" charset="0"/>
            </a:endParaRPr>
          </a:p>
        </p:txBody>
      </p:sp>
    </p:spTree>
    <p:extLst>
      <p:ext uri="{BB962C8B-B14F-4D97-AF65-F5344CB8AC3E}">
        <p14:creationId xmlns:p14="http://schemas.microsoft.com/office/powerpoint/2010/main" val="263166267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174522" y="0"/>
            <a:ext cx="10580077" cy="1325563"/>
          </a:xfrm>
        </p:spPr>
        <p:txBody>
          <a:bodyPr/>
          <a:lstStyle/>
          <a:p>
            <a:r>
              <a:rPr lang="es-VE" sz="6600" b="1" dirty="0" smtClean="0">
                <a:latin typeface="Garamond" panose="02020404030301010803" pitchFamily="18" charset="0"/>
              </a:rPr>
              <a:t>Conclusiones</a:t>
            </a:r>
            <a:endParaRPr lang="es-VE" b="1" dirty="0">
              <a:latin typeface="Garamond" panose="02020404030301010803" pitchFamily="18" charset="0"/>
            </a:endParaRPr>
          </a:p>
        </p:txBody>
      </p:sp>
      <p:sp>
        <p:nvSpPr>
          <p:cNvPr id="5" name="Marcador de contenido 4"/>
          <p:cNvSpPr>
            <a:spLocks noGrp="1"/>
          </p:cNvSpPr>
          <p:nvPr>
            <p:ph idx="1"/>
          </p:nvPr>
        </p:nvSpPr>
        <p:spPr/>
        <p:txBody>
          <a:bodyPr>
            <a:normAutofit/>
          </a:bodyPr>
          <a:lstStyle/>
          <a:p>
            <a:r>
              <a:rPr lang="es-VE" sz="4000" dirty="0">
                <a:latin typeface="Garamond" panose="02020404030301010803" pitchFamily="18" charset="0"/>
              </a:rPr>
              <a:t>Se implementó un algoritmo basado en Aprendizaje Reforzado que genera de manera automática el horario de todas las carreras de la facultad. </a:t>
            </a:r>
          </a:p>
          <a:p>
            <a:r>
              <a:rPr lang="es-VE" sz="4000" dirty="0">
                <a:latin typeface="Garamond" panose="02020404030301010803" pitchFamily="18" charset="0"/>
              </a:rPr>
              <a:t>El algoritmo genera un horario factible que cumple las restricciones blandas (preferencias personales de los profesores) </a:t>
            </a:r>
            <a:r>
              <a:rPr lang="es-VE" sz="4000" dirty="0" smtClean="0">
                <a:latin typeface="Garamond" panose="02020404030301010803" pitchFamily="18" charset="0"/>
              </a:rPr>
              <a:t>en un 98%.</a:t>
            </a:r>
            <a:endParaRPr lang="es-VE" sz="4000" dirty="0">
              <a:latin typeface="Garamond" panose="02020404030301010803" pitchFamily="18" charset="0"/>
            </a:endParaRPr>
          </a:p>
        </p:txBody>
      </p:sp>
      <p:sp>
        <p:nvSpPr>
          <p:cNvPr id="2" name="Marcador de número de diapositiva 1"/>
          <p:cNvSpPr>
            <a:spLocks noGrp="1"/>
          </p:cNvSpPr>
          <p:nvPr>
            <p:ph type="sldNum" sz="quarter" idx="12"/>
          </p:nvPr>
        </p:nvSpPr>
        <p:spPr/>
        <p:txBody>
          <a:bodyPr/>
          <a:lstStyle/>
          <a:p>
            <a:fld id="{58E0FE9A-57EB-4AED-89AA-21B40A82A3B3}" type="slidenum">
              <a:rPr lang="es-ES" smtClean="0"/>
              <a:t>66</a:t>
            </a:fld>
            <a:endParaRPr lang="es-ES"/>
          </a:p>
        </p:txBody>
      </p:sp>
    </p:spTree>
    <p:extLst>
      <p:ext uri="{BB962C8B-B14F-4D97-AF65-F5344CB8AC3E}">
        <p14:creationId xmlns:p14="http://schemas.microsoft.com/office/powerpoint/2010/main" val="37998370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410200" y="0"/>
            <a:ext cx="10515600" cy="1325563"/>
          </a:xfrm>
        </p:spPr>
        <p:txBody>
          <a:bodyPr>
            <a:normAutofit/>
          </a:bodyPr>
          <a:lstStyle/>
          <a:p>
            <a:r>
              <a:rPr lang="es-VE" sz="6600" b="1" dirty="0" smtClean="0">
                <a:latin typeface="Garamond" panose="02020404030301010803" pitchFamily="18" charset="0"/>
              </a:rPr>
              <a:t>Recomendaciones</a:t>
            </a:r>
            <a:endParaRPr lang="es-VE" sz="5400" b="1" dirty="0">
              <a:latin typeface="Garamond" panose="02020404030301010803" pitchFamily="18" charset="0"/>
            </a:endParaRPr>
          </a:p>
        </p:txBody>
      </p:sp>
      <p:sp>
        <p:nvSpPr>
          <p:cNvPr id="5" name="Marcador de contenido 4"/>
          <p:cNvSpPr>
            <a:spLocks noGrp="1"/>
          </p:cNvSpPr>
          <p:nvPr>
            <p:ph idx="1"/>
          </p:nvPr>
        </p:nvSpPr>
        <p:spPr/>
        <p:txBody>
          <a:bodyPr>
            <a:noAutofit/>
          </a:bodyPr>
          <a:lstStyle/>
          <a:p>
            <a:pPr marL="0" indent="0">
              <a:buNone/>
            </a:pPr>
            <a:r>
              <a:rPr lang="es-ES" sz="3200" dirty="0" smtClean="0">
                <a:latin typeface="Garamond" panose="02020404030301010803" pitchFamily="18" charset="0"/>
              </a:rPr>
              <a:t>1. Extender </a:t>
            </a:r>
            <a:r>
              <a:rPr lang="es-ES" sz="3200" dirty="0">
                <a:latin typeface="Garamond" panose="02020404030301010803" pitchFamily="18" charset="0"/>
              </a:rPr>
              <a:t>el algoritmo propuesto para que sea capaz de captar los </a:t>
            </a:r>
            <a:r>
              <a:rPr lang="es-ES" sz="3200" dirty="0" smtClean="0">
                <a:latin typeface="Garamond" panose="02020404030301010803" pitchFamily="18" charset="0"/>
              </a:rPr>
              <a:t>requerimientos </a:t>
            </a:r>
            <a:r>
              <a:rPr lang="es-ES" sz="3200" dirty="0">
                <a:latin typeface="Garamond" panose="02020404030301010803" pitchFamily="18" charset="0"/>
              </a:rPr>
              <a:t>de las asignaturas de forma </a:t>
            </a:r>
            <a:r>
              <a:rPr lang="es-ES" sz="3200" dirty="0" smtClean="0">
                <a:latin typeface="Garamond" panose="02020404030301010803" pitchFamily="18" charset="0"/>
              </a:rPr>
              <a:t>más genérica.</a:t>
            </a:r>
          </a:p>
          <a:p>
            <a:pPr marL="0" indent="0">
              <a:buNone/>
            </a:pPr>
            <a:endParaRPr lang="es-ES" sz="3200" dirty="0">
              <a:latin typeface="Garamond" panose="02020404030301010803" pitchFamily="18" charset="0"/>
            </a:endParaRPr>
          </a:p>
          <a:p>
            <a:pPr marL="0" indent="0">
              <a:buNone/>
            </a:pPr>
            <a:r>
              <a:rPr lang="es-ES" sz="3200" dirty="0">
                <a:latin typeface="Garamond" panose="02020404030301010803" pitchFamily="18" charset="0"/>
              </a:rPr>
              <a:t>2. Paralelizar el algoritmo propuesto para lograr la </a:t>
            </a:r>
            <a:r>
              <a:rPr lang="es-ES" sz="3200" dirty="0" smtClean="0">
                <a:latin typeface="Garamond" panose="02020404030301010803" pitchFamily="18" charset="0"/>
              </a:rPr>
              <a:t>generación </a:t>
            </a:r>
            <a:r>
              <a:rPr lang="es-ES" sz="3200" dirty="0">
                <a:latin typeface="Garamond" panose="02020404030301010803" pitchFamily="18" charset="0"/>
              </a:rPr>
              <a:t>de los </a:t>
            </a:r>
            <a:r>
              <a:rPr lang="es-ES" sz="3200" dirty="0" smtClean="0">
                <a:latin typeface="Garamond" panose="02020404030301010803" pitchFamily="18" charset="0"/>
              </a:rPr>
              <a:t>horarios con más </a:t>
            </a:r>
            <a:r>
              <a:rPr lang="es-ES" sz="3200" dirty="0">
                <a:latin typeface="Garamond" panose="02020404030301010803" pitchFamily="18" charset="0"/>
              </a:rPr>
              <a:t>rapidez y menor consumo de memoria virtual</a:t>
            </a:r>
            <a:r>
              <a:rPr lang="es-ES" sz="3200" dirty="0" smtClean="0">
                <a:latin typeface="Garamond" panose="02020404030301010803" pitchFamily="18" charset="0"/>
              </a:rPr>
              <a:t>.</a:t>
            </a:r>
          </a:p>
          <a:p>
            <a:pPr marL="0" indent="0">
              <a:buNone/>
            </a:pPr>
            <a:endParaRPr lang="es-ES" sz="3200" dirty="0">
              <a:latin typeface="Garamond" panose="02020404030301010803" pitchFamily="18" charset="0"/>
            </a:endParaRPr>
          </a:p>
          <a:p>
            <a:pPr marL="0" indent="0">
              <a:buNone/>
            </a:pPr>
            <a:r>
              <a:rPr lang="es-ES" sz="3200" dirty="0">
                <a:latin typeface="Garamond" panose="02020404030301010803" pitchFamily="18" charset="0"/>
              </a:rPr>
              <a:t>3. Integrar el algoritmo propuesto a la herramienta desarrollada por el </a:t>
            </a:r>
            <a:r>
              <a:rPr lang="es-ES" sz="3200" dirty="0" smtClean="0">
                <a:latin typeface="Garamond" panose="02020404030301010803" pitchFamily="18" charset="0"/>
              </a:rPr>
              <a:t>grupo de investigaci</a:t>
            </a:r>
            <a:r>
              <a:rPr lang="es-ES" sz="3200" dirty="0">
                <a:latin typeface="Garamond" panose="02020404030301010803" pitchFamily="18" charset="0"/>
              </a:rPr>
              <a:t>ó</a:t>
            </a:r>
            <a:r>
              <a:rPr lang="es-ES" sz="3200" dirty="0" smtClean="0">
                <a:latin typeface="Garamond" panose="02020404030301010803" pitchFamily="18" charset="0"/>
              </a:rPr>
              <a:t>n </a:t>
            </a:r>
            <a:r>
              <a:rPr lang="es-ES" sz="3200" dirty="0">
                <a:latin typeface="Garamond" panose="02020404030301010803" pitchFamily="18" charset="0"/>
              </a:rPr>
              <a:t>para problemas de </a:t>
            </a:r>
            <a:r>
              <a:rPr lang="es-ES" sz="3200" dirty="0" smtClean="0">
                <a:latin typeface="Garamond" panose="02020404030301010803" pitchFamily="18" charset="0"/>
              </a:rPr>
              <a:t>secuenciación </a:t>
            </a:r>
            <a:r>
              <a:rPr lang="es-ES" sz="3200" dirty="0">
                <a:latin typeface="Garamond" panose="02020404030301010803" pitchFamily="18" charset="0"/>
              </a:rPr>
              <a:t>de </a:t>
            </a:r>
            <a:r>
              <a:rPr lang="es-ES" sz="3200" dirty="0" smtClean="0">
                <a:latin typeface="Garamond" panose="02020404030301010803" pitchFamily="18" charset="0"/>
              </a:rPr>
              <a:t>tareas.</a:t>
            </a:r>
            <a:endParaRPr lang="es-VE" sz="3200" dirty="0">
              <a:latin typeface="Garamond" panose="02020404030301010803" pitchFamily="18" charset="0"/>
            </a:endParaRPr>
          </a:p>
        </p:txBody>
      </p:sp>
      <p:sp>
        <p:nvSpPr>
          <p:cNvPr id="2" name="Marcador de número de diapositiva 1"/>
          <p:cNvSpPr>
            <a:spLocks noGrp="1"/>
          </p:cNvSpPr>
          <p:nvPr>
            <p:ph type="sldNum" sz="quarter" idx="12"/>
          </p:nvPr>
        </p:nvSpPr>
        <p:spPr/>
        <p:txBody>
          <a:bodyPr/>
          <a:lstStyle/>
          <a:p>
            <a:fld id="{58E0FE9A-57EB-4AED-89AA-21B40A82A3B3}" type="slidenum">
              <a:rPr lang="es-ES" smtClean="0"/>
              <a:t>67</a:t>
            </a:fld>
            <a:endParaRPr lang="es-ES"/>
          </a:p>
        </p:txBody>
      </p:sp>
    </p:spTree>
    <p:extLst>
      <p:ext uri="{BB962C8B-B14F-4D97-AF65-F5344CB8AC3E}">
        <p14:creationId xmlns:p14="http://schemas.microsoft.com/office/powerpoint/2010/main" val="859666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8E0FE9A-57EB-4AED-89AA-21B40A82A3B3}" type="slidenum">
              <a:rPr lang="es-ES" smtClean="0"/>
              <a:t>68</a:t>
            </a:fld>
            <a:endParaRPr lang="es-ES"/>
          </a:p>
        </p:txBody>
      </p:sp>
      <p:sp>
        <p:nvSpPr>
          <p:cNvPr id="3" name="Rectángulo 2"/>
          <p:cNvSpPr/>
          <p:nvPr/>
        </p:nvSpPr>
        <p:spPr>
          <a:xfrm>
            <a:off x="175846" y="1723293"/>
            <a:ext cx="12192000" cy="3046988"/>
          </a:xfrm>
          <a:prstGeom prst="rect">
            <a:avLst/>
          </a:prstGeom>
        </p:spPr>
        <p:txBody>
          <a:bodyPr wrap="square">
            <a:spAutoFit/>
          </a:bodyPr>
          <a:lstStyle/>
          <a:p>
            <a:r>
              <a:rPr lang="en-US" sz="4800" b="1" dirty="0" smtClean="0">
                <a:latin typeface="Garamond" panose="02020404030301010803" pitchFamily="18" charset="0"/>
                <a:ea typeface="+mj-ea"/>
                <a:cs typeface="+mj-cs"/>
              </a:rPr>
              <a:t>“Si </a:t>
            </a:r>
            <a:r>
              <a:rPr lang="en-US" sz="4800" b="1" dirty="0" err="1">
                <a:latin typeface="Garamond" panose="02020404030301010803" pitchFamily="18" charset="0"/>
                <a:ea typeface="+mj-ea"/>
                <a:cs typeface="+mj-cs"/>
              </a:rPr>
              <a:t>automatizas</a:t>
            </a:r>
            <a:r>
              <a:rPr lang="en-US" sz="4800" b="1" dirty="0">
                <a:latin typeface="Garamond" panose="02020404030301010803" pitchFamily="18" charset="0"/>
                <a:ea typeface="+mj-ea"/>
                <a:cs typeface="+mj-cs"/>
              </a:rPr>
              <a:t> un </a:t>
            </a:r>
            <a:r>
              <a:rPr lang="en-US" sz="4800" b="1" dirty="0" err="1" smtClean="0">
                <a:latin typeface="Garamond" panose="02020404030301010803" pitchFamily="18" charset="0"/>
                <a:ea typeface="+mj-ea"/>
                <a:cs typeface="+mj-cs"/>
              </a:rPr>
              <a:t>procedimiento</a:t>
            </a:r>
            <a:r>
              <a:rPr lang="en-US" sz="4800" b="1" dirty="0">
                <a:latin typeface="Garamond" panose="02020404030301010803" pitchFamily="18" charset="0"/>
                <a:ea typeface="+mj-ea"/>
                <a:cs typeface="+mj-cs"/>
              </a:rPr>
              <a:t> </a:t>
            </a:r>
            <a:endParaRPr lang="en-US" sz="4800" b="1" dirty="0" smtClean="0">
              <a:latin typeface="Garamond" panose="02020404030301010803" pitchFamily="18" charset="0"/>
              <a:ea typeface="+mj-ea"/>
              <a:cs typeface="+mj-cs"/>
            </a:endParaRPr>
          </a:p>
          <a:p>
            <a:r>
              <a:rPr lang="en-US" sz="4800" b="1" dirty="0" err="1" smtClean="0">
                <a:latin typeface="Garamond" panose="02020404030301010803" pitchFamily="18" charset="0"/>
                <a:ea typeface="+mj-ea"/>
                <a:cs typeface="+mj-cs"/>
              </a:rPr>
              <a:t>desastroso</a:t>
            </a:r>
            <a:r>
              <a:rPr lang="en-US" sz="4800" b="1" dirty="0">
                <a:latin typeface="Garamond" panose="02020404030301010803" pitchFamily="18" charset="0"/>
                <a:ea typeface="+mj-ea"/>
                <a:cs typeface="+mj-cs"/>
              </a:rPr>
              <a:t>, </a:t>
            </a:r>
            <a:r>
              <a:rPr lang="en-US" sz="4800" b="1" dirty="0" err="1">
                <a:latin typeface="Garamond" panose="02020404030301010803" pitchFamily="18" charset="0"/>
                <a:ea typeface="+mj-ea"/>
                <a:cs typeface="+mj-cs"/>
              </a:rPr>
              <a:t>obtienes</a:t>
            </a:r>
            <a:r>
              <a:rPr lang="en-US" sz="4800" b="1" dirty="0">
                <a:latin typeface="Garamond" panose="02020404030301010803" pitchFamily="18" charset="0"/>
                <a:ea typeface="+mj-ea"/>
                <a:cs typeface="+mj-cs"/>
              </a:rPr>
              <a:t> un </a:t>
            </a:r>
            <a:r>
              <a:rPr lang="en-US" sz="4800" b="1" dirty="0" err="1">
                <a:latin typeface="Garamond" panose="02020404030301010803" pitchFamily="18" charset="0"/>
                <a:ea typeface="+mj-ea"/>
                <a:cs typeface="+mj-cs"/>
              </a:rPr>
              <a:t>procedimiento</a:t>
            </a:r>
            <a:endParaRPr lang="en-US" sz="4800" b="1" dirty="0">
              <a:latin typeface="Garamond" panose="02020404030301010803" pitchFamily="18" charset="0"/>
              <a:ea typeface="+mj-ea"/>
              <a:cs typeface="+mj-cs"/>
            </a:endParaRPr>
          </a:p>
          <a:p>
            <a:r>
              <a:rPr lang="en-US" sz="4800" b="1" dirty="0" err="1">
                <a:latin typeface="Garamond" panose="02020404030301010803" pitchFamily="18" charset="0"/>
                <a:ea typeface="+mj-ea"/>
                <a:cs typeface="+mj-cs"/>
              </a:rPr>
              <a:t>d</a:t>
            </a:r>
            <a:r>
              <a:rPr lang="en-US" sz="4800" b="1" dirty="0" err="1" smtClean="0">
                <a:latin typeface="Garamond" panose="02020404030301010803" pitchFamily="18" charset="0"/>
                <a:ea typeface="+mj-ea"/>
                <a:cs typeface="+mj-cs"/>
              </a:rPr>
              <a:t>esastrosamente</a:t>
            </a:r>
            <a:r>
              <a:rPr lang="en-US" sz="4800" b="1" dirty="0" smtClean="0">
                <a:latin typeface="Garamond" panose="02020404030301010803" pitchFamily="18" charset="0"/>
                <a:ea typeface="+mj-ea"/>
                <a:cs typeface="+mj-cs"/>
              </a:rPr>
              <a:t> </a:t>
            </a:r>
            <a:r>
              <a:rPr lang="en-US" sz="4800" b="1" dirty="0" err="1" smtClean="0">
                <a:latin typeface="Garamond" panose="02020404030301010803" pitchFamily="18" charset="0"/>
                <a:ea typeface="+mj-ea"/>
                <a:cs typeface="+mj-cs"/>
              </a:rPr>
              <a:t>automatizado</a:t>
            </a:r>
            <a:r>
              <a:rPr lang="en-US" sz="4800" b="1" dirty="0" smtClean="0">
                <a:latin typeface="Garamond" panose="02020404030301010803" pitchFamily="18" charset="0"/>
                <a:ea typeface="+mj-ea"/>
                <a:cs typeface="+mj-cs"/>
              </a:rPr>
              <a:t>.”</a:t>
            </a:r>
          </a:p>
          <a:p>
            <a:r>
              <a:rPr lang="en-US" sz="4800" b="1" dirty="0">
                <a:latin typeface="Garamond" panose="02020404030301010803" pitchFamily="18" charset="0"/>
                <a:ea typeface="+mj-ea"/>
                <a:cs typeface="+mj-cs"/>
              </a:rPr>
              <a:t> </a:t>
            </a:r>
            <a:r>
              <a:rPr lang="en-US" sz="4800" b="1" dirty="0" smtClean="0">
                <a:latin typeface="Garamond" panose="02020404030301010803" pitchFamily="18" charset="0"/>
                <a:ea typeface="+mj-ea"/>
                <a:cs typeface="+mj-cs"/>
              </a:rPr>
              <a:t>                                                Rod Michael</a:t>
            </a:r>
            <a:endParaRPr lang="en-US" sz="4800" b="1" dirty="0">
              <a:latin typeface="Garamond" panose="02020404030301010803" pitchFamily="18" charset="0"/>
              <a:ea typeface="+mj-ea"/>
              <a:cs typeface="+mj-cs"/>
            </a:endParaRPr>
          </a:p>
        </p:txBody>
      </p:sp>
    </p:spTree>
    <p:extLst>
      <p:ext uri="{BB962C8B-B14F-4D97-AF65-F5344CB8AC3E}">
        <p14:creationId xmlns:p14="http://schemas.microsoft.com/office/powerpoint/2010/main" val="18294373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logo"/>
          <p:cNvPicPr>
            <a:picLocks noChangeAspect="1" noChangeArrowheads="1"/>
          </p:cNvPicPr>
          <p:nvPr/>
        </p:nvPicPr>
        <p:blipFill>
          <a:blip r:embed="rId2">
            <a:lum contrast="-4000"/>
            <a:extLst>
              <a:ext uri="{28A0092B-C50C-407E-A947-70E740481C1C}">
                <a14:useLocalDpi xmlns:a14="http://schemas.microsoft.com/office/drawing/2010/main" val="0"/>
              </a:ext>
            </a:extLst>
          </a:blip>
          <a:srcRect/>
          <a:stretch>
            <a:fillRect/>
          </a:stretch>
        </p:blipFill>
        <p:spPr bwMode="auto">
          <a:xfrm>
            <a:off x="0" y="0"/>
            <a:ext cx="1506828" cy="1982823"/>
          </a:xfrm>
          <a:prstGeom prst="rect">
            <a:avLst/>
          </a:prstGeom>
          <a:solidFill>
            <a:schemeClr val="accent2"/>
          </a:solidFill>
          <a:ln w="9525">
            <a:solidFill>
              <a:schemeClr val="accent2"/>
            </a:solidFill>
            <a:miter lim="800000"/>
            <a:headEnd/>
            <a:tailEnd/>
          </a:ln>
        </p:spPr>
      </p:pic>
      <p:pic>
        <p:nvPicPr>
          <p:cNvPr id="6" name="Picture 7" descr="Logo CE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7195" y="0"/>
            <a:ext cx="1944805" cy="1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1920874" y="6350"/>
            <a:ext cx="81375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
                <a:schemeClr val="accent1"/>
              </a:buClr>
              <a:buSzPct val="65000"/>
              <a:buFontTx/>
              <a:buNone/>
            </a:pPr>
            <a:r>
              <a:rPr lang="es-ES" altLang="es-ES_tradnl" dirty="0">
                <a:latin typeface="Garamond" panose="02020404030301010803" pitchFamily="18" charset="0"/>
              </a:rPr>
              <a:t>Laboratorio de Inteligencia Artificial</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Centro de Estudios de Informática</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Facultad de Matemática, Física y Computación</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Universidad Central “Marta Abreu” de Las Villas</a:t>
            </a:r>
          </a:p>
        </p:txBody>
      </p:sp>
      <p:sp>
        <p:nvSpPr>
          <p:cNvPr id="8" name="Rectángulo 7"/>
          <p:cNvSpPr/>
          <p:nvPr/>
        </p:nvSpPr>
        <p:spPr>
          <a:xfrm>
            <a:off x="515155" y="3086471"/>
            <a:ext cx="11230377" cy="1518621"/>
          </a:xfrm>
          <a:prstGeom prst="rect">
            <a:avLst/>
          </a:prstGeom>
        </p:spPr>
        <p:txBody>
          <a:bodyPr wrap="square">
            <a:spAutoFit/>
          </a:bodyPr>
          <a:lstStyle/>
          <a:p>
            <a:pPr algn="ctr">
              <a:lnSpc>
                <a:spcPct val="107000"/>
              </a:lnSpc>
              <a:spcBef>
                <a:spcPct val="0"/>
              </a:spcBef>
              <a:spcAft>
                <a:spcPts val="800"/>
              </a:spcAft>
              <a:buClr>
                <a:schemeClr val="accent1"/>
              </a:buClr>
              <a:buSzPct val="65000"/>
            </a:pPr>
            <a:r>
              <a:rPr lang="es-ES" sz="4400" dirty="0" smtClean="0">
                <a:latin typeface="Garamond" panose="02020404030301010803" pitchFamily="18" charset="0"/>
                <a:cs typeface="Arial" panose="020B0604020202020204" pitchFamily="34" charset="0"/>
              </a:rPr>
              <a:t>Sistema </a:t>
            </a:r>
            <a:r>
              <a:rPr lang="es-ES" sz="4400" dirty="0">
                <a:latin typeface="Garamond" panose="02020404030301010803" pitchFamily="18" charset="0"/>
                <a:cs typeface="Arial" panose="020B0604020202020204" pitchFamily="34" charset="0"/>
              </a:rPr>
              <a:t>para la generación automática de horarios (Cronos v 1.0</a:t>
            </a:r>
            <a:r>
              <a:rPr lang="es-ES" sz="4400" dirty="0" smtClean="0">
                <a:latin typeface="Garamond" panose="02020404030301010803" pitchFamily="18" charset="0"/>
                <a:cs typeface="Arial" panose="020B0604020202020204" pitchFamily="34" charset="0"/>
              </a:rPr>
              <a:t>)</a:t>
            </a:r>
          </a:p>
        </p:txBody>
      </p:sp>
      <p:sp>
        <p:nvSpPr>
          <p:cNvPr id="9" name="CuadroTexto 8"/>
          <p:cNvSpPr txBox="1"/>
          <p:nvPr/>
        </p:nvSpPr>
        <p:spPr>
          <a:xfrm>
            <a:off x="3612016" y="5244147"/>
            <a:ext cx="6635179" cy="1477328"/>
          </a:xfrm>
          <a:prstGeom prst="rect">
            <a:avLst/>
          </a:prstGeom>
          <a:noFill/>
        </p:spPr>
        <p:txBody>
          <a:bodyPr wrap="square" rtlCol="0">
            <a:spAutoFit/>
          </a:bodyPr>
          <a:lstStyle/>
          <a:p>
            <a:r>
              <a:rPr lang="es-ES" b="1" dirty="0" smtClean="0">
                <a:latin typeface="Garamond" panose="02020404030301010803" pitchFamily="18" charset="0"/>
              </a:rPr>
              <a:t>Autores:	</a:t>
            </a:r>
            <a:r>
              <a:rPr lang="es-ES" dirty="0" err="1">
                <a:latin typeface="Garamond" panose="02020404030301010803" pitchFamily="18" charset="0"/>
              </a:rPr>
              <a:t>Neysi</a:t>
            </a:r>
            <a:r>
              <a:rPr lang="es-ES" dirty="0">
                <a:latin typeface="Garamond" panose="02020404030301010803" pitchFamily="18" charset="0"/>
              </a:rPr>
              <a:t> Parada Gamboa</a:t>
            </a:r>
          </a:p>
          <a:p>
            <a:r>
              <a:rPr lang="es-ES" dirty="0">
                <a:latin typeface="Garamond" panose="02020404030301010803" pitchFamily="18" charset="0"/>
              </a:rPr>
              <a:t>	Luis </a:t>
            </a:r>
            <a:r>
              <a:rPr lang="es-ES" dirty="0" err="1">
                <a:latin typeface="Garamond" panose="02020404030301010803" pitchFamily="18" charset="0"/>
              </a:rPr>
              <a:t>Angel</a:t>
            </a:r>
            <a:r>
              <a:rPr lang="es-ES" dirty="0">
                <a:latin typeface="Garamond" panose="02020404030301010803" pitchFamily="18" charset="0"/>
              </a:rPr>
              <a:t> Medina Castillo</a:t>
            </a:r>
          </a:p>
          <a:p>
            <a:r>
              <a:rPr lang="es-ES_tradnl" b="1" dirty="0">
                <a:latin typeface="Garamond" panose="02020404030301010803" pitchFamily="18" charset="0"/>
              </a:rPr>
              <a:t>Tutoras: </a:t>
            </a:r>
            <a:r>
              <a:rPr lang="es-ES_tradnl" b="1" dirty="0" smtClean="0">
                <a:latin typeface="Garamond" panose="02020404030301010803" pitchFamily="18" charset="0"/>
              </a:rPr>
              <a:t>	</a:t>
            </a:r>
            <a:r>
              <a:rPr lang="es-ES" dirty="0" err="1" smtClean="0">
                <a:latin typeface="Garamond" panose="02020404030301010803" pitchFamily="18" charset="0"/>
              </a:rPr>
              <a:t>MSc</a:t>
            </a:r>
            <a:r>
              <a:rPr lang="es-ES" dirty="0" smtClean="0">
                <a:latin typeface="Garamond" panose="02020404030301010803" pitchFamily="18" charset="0"/>
              </a:rPr>
              <a:t> </a:t>
            </a:r>
            <a:r>
              <a:rPr lang="es-ES" dirty="0">
                <a:latin typeface="Garamond" panose="02020404030301010803" pitchFamily="18" charset="0"/>
              </a:rPr>
              <a:t>Beatriz María Méndez Hernández </a:t>
            </a:r>
          </a:p>
          <a:p>
            <a:r>
              <a:rPr lang="es-ES" dirty="0" smtClean="0">
                <a:latin typeface="Garamond" panose="02020404030301010803" pitchFamily="18" charset="0"/>
              </a:rPr>
              <a:t>	Dra</a:t>
            </a:r>
            <a:r>
              <a:rPr lang="es-ES" dirty="0">
                <a:latin typeface="Garamond" panose="02020404030301010803" pitchFamily="18" charset="0"/>
              </a:rPr>
              <a:t>.  </a:t>
            </a:r>
            <a:r>
              <a:rPr lang="es-ES" dirty="0" err="1">
                <a:latin typeface="Garamond" panose="02020404030301010803" pitchFamily="18" charset="0"/>
              </a:rPr>
              <a:t>Yailén</a:t>
            </a:r>
            <a:r>
              <a:rPr lang="es-ES" dirty="0">
                <a:latin typeface="Garamond" panose="02020404030301010803" pitchFamily="18" charset="0"/>
              </a:rPr>
              <a:t> Martínez Jiménez </a:t>
            </a:r>
          </a:p>
          <a:p>
            <a:endParaRPr lang="es-ES" dirty="0">
              <a:latin typeface="Garamond" panose="02020404030301010803" pitchFamily="18" charset="0"/>
            </a:endParaRPr>
          </a:p>
        </p:txBody>
      </p:sp>
      <p:sp>
        <p:nvSpPr>
          <p:cNvPr id="2" name="Marcador de número de diapositiva 1"/>
          <p:cNvSpPr>
            <a:spLocks noGrp="1"/>
          </p:cNvSpPr>
          <p:nvPr>
            <p:ph type="sldNum" sz="quarter" idx="12"/>
          </p:nvPr>
        </p:nvSpPr>
        <p:spPr/>
        <p:txBody>
          <a:bodyPr/>
          <a:lstStyle/>
          <a:p>
            <a:fld id="{58E0FE9A-57EB-4AED-89AA-21B40A82A3B3}" type="slidenum">
              <a:rPr lang="es-ES" smtClean="0"/>
              <a:t>69</a:t>
            </a:fld>
            <a:endParaRPr lang="es-ES"/>
          </a:p>
        </p:txBody>
      </p:sp>
    </p:spTree>
    <p:extLst>
      <p:ext uri="{BB962C8B-B14F-4D97-AF65-F5344CB8AC3E}">
        <p14:creationId xmlns:p14="http://schemas.microsoft.com/office/powerpoint/2010/main" val="2846143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9427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pic>
        <p:nvPicPr>
          <p:cNvPr id="8" name="Imagen 7"/>
          <p:cNvPicPr>
            <a:picLocks noChangeAspect="1"/>
          </p:cNvPicPr>
          <p:nvPr/>
        </p:nvPicPr>
        <p:blipFill rotWithShape="1">
          <a:blip r:embed="rId6"/>
          <a:srcRect l="41355" t="65273" r="50378" b="19455"/>
          <a:stretch/>
        </p:blipFill>
        <p:spPr>
          <a:xfrm>
            <a:off x="4091140" y="3616591"/>
            <a:ext cx="1321517" cy="1372561"/>
          </a:xfrm>
          <a:prstGeom prst="rect">
            <a:avLst/>
          </a:prstGeom>
        </p:spPr>
      </p:pic>
      <p:sp>
        <p:nvSpPr>
          <p:cNvPr id="3" name="CuadroTexto 2"/>
          <p:cNvSpPr txBox="1"/>
          <p:nvPr/>
        </p:nvSpPr>
        <p:spPr>
          <a:xfrm>
            <a:off x="3710632" y="2490616"/>
            <a:ext cx="2418736" cy="954107"/>
          </a:xfrm>
          <a:prstGeom prst="rect">
            <a:avLst/>
          </a:prstGeom>
          <a:noFill/>
        </p:spPr>
        <p:txBody>
          <a:bodyPr wrap="square" rtlCol="0">
            <a:spAutoFit/>
          </a:bodyPr>
          <a:lstStyle/>
          <a:p>
            <a:r>
              <a:rPr lang="es-ES" sz="2800" dirty="0">
                <a:latin typeface="Garamond" panose="02020404030301010803" pitchFamily="18" charset="0"/>
                <a:cs typeface="Arial" panose="020B0604020202020204" pitchFamily="34" charset="0"/>
              </a:rPr>
              <a:t>Realizada manualmente</a:t>
            </a:r>
          </a:p>
        </p:txBody>
      </p:sp>
      <p:cxnSp>
        <p:nvCxnSpPr>
          <p:cNvPr id="10" name="Conector angular 9"/>
          <p:cNvCxnSpPr/>
          <p:nvPr/>
        </p:nvCxnSpPr>
        <p:spPr>
          <a:xfrm>
            <a:off x="3156155" y="3170903"/>
            <a:ext cx="811161" cy="797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69462" y="4795233"/>
            <a:ext cx="1013675"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t>
            </a:r>
            <a:r>
              <a:rPr lang="es-ES" sz="2800" dirty="0" smtClean="0">
                <a:latin typeface="Garamond" panose="02020404030301010803" pitchFamily="18" charset="0"/>
                <a:cs typeface="Arial" panose="020B0604020202020204" pitchFamily="34" charset="0"/>
              </a:rPr>
              <a:t>PPA)</a:t>
            </a:r>
            <a:endParaRPr lang="es-ES" sz="2800" dirty="0">
              <a:latin typeface="Garamond" panose="02020404030301010803" pitchFamily="18" charset="0"/>
              <a:cs typeface="Arial" panose="020B0604020202020204" pitchFamily="34" charset="0"/>
            </a:endParaRPr>
          </a:p>
        </p:txBody>
      </p:sp>
      <p:cxnSp>
        <p:nvCxnSpPr>
          <p:cNvPr id="14" name="Conector recto de flecha 13"/>
          <p:cNvCxnSpPr/>
          <p:nvPr/>
        </p:nvCxnSpPr>
        <p:spPr>
          <a:xfrm>
            <a:off x="5679581" y="4302871"/>
            <a:ext cx="2019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956162" y="3795026"/>
            <a:ext cx="146591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Analizan</a:t>
            </a:r>
            <a:r>
              <a:rPr lang="es-ES" dirty="0" smtClean="0"/>
              <a:t> </a:t>
            </a:r>
            <a:endParaRPr lang="es-ES" dirty="0"/>
          </a:p>
        </p:txBody>
      </p:sp>
      <p:pic>
        <p:nvPicPr>
          <p:cNvPr id="4" name="Imagen 3"/>
          <p:cNvPicPr>
            <a:picLocks noChangeAspect="1"/>
          </p:cNvPicPr>
          <p:nvPr/>
        </p:nvPicPr>
        <p:blipFill rotWithShape="1">
          <a:blip r:embed="rId7"/>
          <a:srcRect l="47355" t="40424" r="47091" b="50705"/>
          <a:stretch/>
        </p:blipFill>
        <p:spPr>
          <a:xfrm>
            <a:off x="7936084" y="4470768"/>
            <a:ext cx="722671" cy="648929"/>
          </a:xfrm>
          <a:prstGeom prst="rect">
            <a:avLst/>
          </a:prstGeom>
        </p:spPr>
      </p:pic>
      <p:sp>
        <p:nvSpPr>
          <p:cNvPr id="12" name="CuadroTexto 11"/>
          <p:cNvSpPr txBox="1"/>
          <p:nvPr/>
        </p:nvSpPr>
        <p:spPr>
          <a:xfrm>
            <a:off x="7965581" y="3701327"/>
            <a:ext cx="766557"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P1</a:t>
            </a:r>
          </a:p>
        </p:txBody>
      </p:sp>
      <p:cxnSp>
        <p:nvCxnSpPr>
          <p:cNvPr id="17" name="Conector angular 16"/>
          <p:cNvCxnSpPr>
            <a:stCxn id="12" idx="3"/>
          </p:cNvCxnSpPr>
          <p:nvPr/>
        </p:nvCxnSpPr>
        <p:spPr>
          <a:xfrm>
            <a:off x="8732138" y="4086048"/>
            <a:ext cx="913307" cy="1415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583556" y="5671707"/>
            <a:ext cx="3413563"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Nuevo horario</a:t>
            </a:r>
          </a:p>
        </p:txBody>
      </p:sp>
      <p:sp>
        <p:nvSpPr>
          <p:cNvPr id="18" name="Llamada ovalada 17"/>
          <p:cNvSpPr/>
          <p:nvPr/>
        </p:nvSpPr>
        <p:spPr>
          <a:xfrm>
            <a:off x="346710" y="4655778"/>
            <a:ext cx="3760840" cy="1413838"/>
          </a:xfrm>
          <a:prstGeom prst="wedgeEllipseCallout">
            <a:avLst>
              <a:gd name="adj1" fmla="val 48644"/>
              <a:gd name="adj2" fmla="val -6570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2000" dirty="0" smtClean="0"/>
              <a:t>    Tarea tan </a:t>
            </a:r>
            <a:r>
              <a:rPr lang="es-ES" sz="2000" dirty="0"/>
              <a:t>engorrosa </a:t>
            </a:r>
            <a:r>
              <a:rPr lang="es-ES" sz="2000" dirty="0" smtClean="0"/>
              <a:t>que nos ocupa una gran </a:t>
            </a:r>
            <a:r>
              <a:rPr lang="es-ES" sz="2000" dirty="0"/>
              <a:t>cantidad de tiempo y </a:t>
            </a:r>
            <a:r>
              <a:rPr lang="es-ES" sz="2000" dirty="0" smtClean="0"/>
              <a:t>trabajo…</a:t>
            </a:r>
            <a:endParaRPr lang="es-ES" sz="2000" dirty="0"/>
          </a:p>
        </p:txBody>
      </p:sp>
      <p:sp>
        <p:nvSpPr>
          <p:cNvPr id="16" name="Marcador de número de diapositiva 15"/>
          <p:cNvSpPr>
            <a:spLocks noGrp="1"/>
          </p:cNvSpPr>
          <p:nvPr>
            <p:ph type="sldNum" sz="quarter" idx="12"/>
          </p:nvPr>
        </p:nvSpPr>
        <p:spPr/>
        <p:txBody>
          <a:bodyPr/>
          <a:lstStyle/>
          <a:p>
            <a:fld id="{58E0FE9A-57EB-4AED-89AA-21B40A82A3B3}" type="slidenum">
              <a:rPr lang="es-ES" smtClean="0"/>
              <a:t>7</a:t>
            </a:fld>
            <a:endParaRPr lang="es-ES"/>
          </a:p>
        </p:txBody>
      </p:sp>
    </p:spTree>
    <p:extLst>
      <p:ext uri="{BB962C8B-B14F-4D97-AF65-F5344CB8AC3E}">
        <p14:creationId xmlns:p14="http://schemas.microsoft.com/office/powerpoint/2010/main" val="558722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50654" y="320675"/>
            <a:ext cx="10515600" cy="1325563"/>
          </a:xfrm>
        </p:spPr>
        <p:txBody>
          <a:bodyPr>
            <a:normAutofit fontScale="90000"/>
          </a:bodyPr>
          <a:lstStyle/>
          <a:p>
            <a:r>
              <a:rPr lang="es-ES" sz="7300" dirty="0">
                <a:latin typeface="Garamond" panose="02020404030301010803" pitchFamily="18" charset="0"/>
              </a:rPr>
              <a:t>Pregunta </a:t>
            </a:r>
            <a:r>
              <a:rPr lang="es-ES" sz="7300" dirty="0" smtClean="0">
                <a:latin typeface="Garamond" panose="02020404030301010803" pitchFamily="18" charset="0"/>
              </a:rPr>
              <a:t>1 </a:t>
            </a:r>
            <a:r>
              <a:rPr lang="es-ES" dirty="0"/>
              <a:t/>
            </a:r>
            <a:br>
              <a:rPr lang="es-ES" dirty="0"/>
            </a:br>
            <a:endParaRPr lang="en-US" dirty="0"/>
          </a:p>
        </p:txBody>
      </p:sp>
      <p:sp>
        <p:nvSpPr>
          <p:cNvPr id="3" name="Marcador de contenido 2"/>
          <p:cNvSpPr>
            <a:spLocks noGrp="1"/>
          </p:cNvSpPr>
          <p:nvPr>
            <p:ph idx="1"/>
          </p:nvPr>
        </p:nvSpPr>
        <p:spPr/>
        <p:txBody>
          <a:bodyPr>
            <a:normAutofit lnSpcReduction="10000"/>
          </a:bodyPr>
          <a:lstStyle/>
          <a:p>
            <a:pPr marL="0" indent="0">
              <a:buNone/>
            </a:pPr>
            <a:r>
              <a:rPr lang="es-ES" sz="4000" dirty="0">
                <a:latin typeface="Garamond" panose="02020404030301010803" pitchFamily="18" charset="0"/>
              </a:rPr>
              <a:t>Como se muestra en la Figura 1.2, existen diferentes métodos para resolver problemas de generación de  horarios. </a:t>
            </a:r>
            <a:endParaRPr lang="en-US" sz="4000" dirty="0">
              <a:latin typeface="Garamond" panose="02020404030301010803" pitchFamily="18" charset="0"/>
            </a:endParaRPr>
          </a:p>
          <a:p>
            <a:pPr marL="0" lvl="0" indent="0">
              <a:buNone/>
            </a:pPr>
            <a:r>
              <a:rPr lang="es-ES" sz="4000" dirty="0" smtClean="0">
                <a:latin typeface="Garamond" panose="02020404030301010803" pitchFamily="18" charset="0"/>
              </a:rPr>
              <a:t>a) ¿Por </a:t>
            </a:r>
            <a:r>
              <a:rPr lang="es-ES" sz="4000" dirty="0">
                <a:latin typeface="Garamond" panose="02020404030301010803" pitchFamily="18" charset="0"/>
              </a:rPr>
              <a:t>qué se decidió escoger el enfoque de Aprendizaje Reforzado para dar respuesta a esta problemática?</a:t>
            </a:r>
            <a:endParaRPr lang="en-US" sz="4000" dirty="0">
              <a:latin typeface="Garamond" panose="02020404030301010803" pitchFamily="18" charset="0"/>
            </a:endParaRPr>
          </a:p>
          <a:p>
            <a:pPr marL="0" lvl="0" indent="0">
              <a:buNone/>
            </a:pPr>
            <a:r>
              <a:rPr lang="es-ES" sz="4000" dirty="0" smtClean="0">
                <a:latin typeface="Garamond" panose="02020404030301010803" pitchFamily="18" charset="0"/>
              </a:rPr>
              <a:t>b) ¿Qué </a:t>
            </a:r>
            <a:r>
              <a:rPr lang="es-ES" sz="4000" dirty="0">
                <a:latin typeface="Garamond" panose="02020404030301010803" pitchFamily="18" charset="0"/>
              </a:rPr>
              <a:t>ventajas tiene este que no </a:t>
            </a:r>
            <a:r>
              <a:rPr lang="es-ES" sz="4000" dirty="0" smtClean="0">
                <a:latin typeface="Garamond" panose="02020404030301010803" pitchFamily="18" charset="0"/>
              </a:rPr>
              <a:t>tenían </a:t>
            </a:r>
            <a:r>
              <a:rPr lang="es-ES" sz="4000" dirty="0">
                <a:latin typeface="Garamond" panose="02020404030301010803" pitchFamily="18" charset="0"/>
              </a:rPr>
              <a:t>los anteriores?</a:t>
            </a:r>
            <a:endParaRPr lang="en-US" sz="4000" dirty="0">
              <a:latin typeface="Garamond" panose="02020404030301010803" pitchFamily="18" charset="0"/>
            </a:endParaRPr>
          </a:p>
          <a:p>
            <a:endParaRPr lang="en-US" sz="4000" dirty="0">
              <a:latin typeface="Garamond" panose="02020404030301010803"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70</a:t>
            </a:fld>
            <a:endParaRPr lang="es-ES"/>
          </a:p>
        </p:txBody>
      </p:sp>
    </p:spTree>
    <p:extLst>
      <p:ext uri="{BB962C8B-B14F-4D97-AF65-F5344CB8AC3E}">
        <p14:creationId xmlns:p14="http://schemas.microsoft.com/office/powerpoint/2010/main" val="29185737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50654" y="320675"/>
            <a:ext cx="10515600" cy="1325563"/>
          </a:xfrm>
        </p:spPr>
        <p:txBody>
          <a:bodyPr>
            <a:normAutofit fontScale="90000"/>
          </a:bodyPr>
          <a:lstStyle/>
          <a:p>
            <a:r>
              <a:rPr lang="es-ES" sz="7300" dirty="0">
                <a:latin typeface="Garamond" panose="02020404030301010803" pitchFamily="18" charset="0"/>
              </a:rPr>
              <a:t>Pregunta 2</a:t>
            </a:r>
            <a:r>
              <a:rPr lang="es-ES" sz="7300" dirty="0" smtClean="0">
                <a:latin typeface="Garamond" panose="02020404030301010803" pitchFamily="18" charset="0"/>
              </a:rPr>
              <a:t> </a:t>
            </a:r>
            <a:r>
              <a:rPr lang="es-ES" dirty="0"/>
              <a:t/>
            </a:r>
            <a:br>
              <a:rPr lang="es-ES" dirty="0"/>
            </a:br>
            <a:endParaRPr lang="en-US" dirty="0"/>
          </a:p>
        </p:txBody>
      </p:sp>
      <p:sp>
        <p:nvSpPr>
          <p:cNvPr id="3" name="Marcador de contenido 2"/>
          <p:cNvSpPr>
            <a:spLocks noGrp="1"/>
          </p:cNvSpPr>
          <p:nvPr>
            <p:ph idx="1"/>
          </p:nvPr>
        </p:nvSpPr>
        <p:spPr/>
        <p:txBody>
          <a:bodyPr>
            <a:normAutofit/>
          </a:bodyPr>
          <a:lstStyle/>
          <a:p>
            <a:pPr marL="0" indent="0">
              <a:buNone/>
            </a:pPr>
            <a:r>
              <a:rPr lang="es-ES" sz="4000" dirty="0">
                <a:latin typeface="Garamond" panose="02020404030301010803" pitchFamily="18" charset="0"/>
              </a:rPr>
              <a:t>Explique brevemente como influirían en el sistema situaciones </a:t>
            </a:r>
            <a:r>
              <a:rPr lang="es-ES" sz="4000" dirty="0" smtClean="0">
                <a:latin typeface="Garamond" panose="02020404030301010803" pitchFamily="18" charset="0"/>
              </a:rPr>
              <a:t>imprevistas, tales como</a:t>
            </a:r>
            <a:r>
              <a:rPr lang="es-ES" sz="4000" dirty="0">
                <a:latin typeface="Garamond" panose="02020404030301010803" pitchFamily="18" charset="0"/>
              </a:rPr>
              <a:t>:</a:t>
            </a:r>
            <a:endParaRPr lang="en-US" sz="4000" dirty="0">
              <a:latin typeface="Garamond" panose="02020404030301010803" pitchFamily="18" charset="0"/>
            </a:endParaRPr>
          </a:p>
          <a:p>
            <a:pPr marL="0" lvl="0" indent="0">
              <a:buNone/>
            </a:pPr>
            <a:r>
              <a:rPr lang="es-ES" sz="4000" dirty="0" smtClean="0">
                <a:latin typeface="Garamond" panose="02020404030301010803" pitchFamily="18" charset="0"/>
              </a:rPr>
              <a:t>a) A </a:t>
            </a:r>
            <a:r>
              <a:rPr lang="es-ES" sz="4000" dirty="0">
                <a:latin typeface="Garamond" panose="02020404030301010803" pitchFamily="18" charset="0"/>
              </a:rPr>
              <a:t>mitad de curso se hace un cambio de profesor, el cual tiene nuevas </a:t>
            </a:r>
            <a:r>
              <a:rPr lang="es-ES" sz="4000" dirty="0" smtClean="0">
                <a:latin typeface="Garamond" panose="02020404030301010803" pitchFamily="18" charset="0"/>
              </a:rPr>
              <a:t>restricciones.</a:t>
            </a:r>
            <a:endParaRPr lang="en-US" sz="4000" dirty="0">
              <a:latin typeface="Garamond" panose="02020404030301010803" pitchFamily="18" charset="0"/>
            </a:endParaRPr>
          </a:p>
          <a:p>
            <a:pPr marL="0" lvl="0" indent="0">
              <a:buNone/>
            </a:pPr>
            <a:r>
              <a:rPr lang="es-ES" sz="4000" dirty="0" smtClean="0">
                <a:latin typeface="Garamond" panose="02020404030301010803" pitchFamily="18" charset="0"/>
              </a:rPr>
              <a:t>b) Debido </a:t>
            </a:r>
            <a:r>
              <a:rPr lang="es-ES" sz="4000" dirty="0">
                <a:latin typeface="Garamond" panose="02020404030301010803" pitchFamily="18" charset="0"/>
              </a:rPr>
              <a:t>a alguna </a:t>
            </a:r>
            <a:r>
              <a:rPr lang="es-ES" sz="4000" dirty="0" smtClean="0">
                <a:latin typeface="Garamond" panose="02020404030301010803" pitchFamily="18" charset="0"/>
              </a:rPr>
              <a:t>afectación, </a:t>
            </a:r>
            <a:r>
              <a:rPr lang="es-ES" sz="4000" dirty="0">
                <a:latin typeface="Garamond" panose="02020404030301010803" pitchFamily="18" charset="0"/>
              </a:rPr>
              <a:t>se debe programar algún o algunos turnos en sesión contraria a la asignada al grupo.</a:t>
            </a:r>
            <a:endParaRPr lang="en-US" sz="4000" dirty="0">
              <a:latin typeface="Garamond" panose="02020404030301010803"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71</a:t>
            </a:fld>
            <a:endParaRPr lang="es-ES"/>
          </a:p>
        </p:txBody>
      </p:sp>
    </p:spTree>
    <p:extLst>
      <p:ext uri="{BB962C8B-B14F-4D97-AF65-F5344CB8AC3E}">
        <p14:creationId xmlns:p14="http://schemas.microsoft.com/office/powerpoint/2010/main" val="34975871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50654" y="320675"/>
            <a:ext cx="10515600" cy="1325563"/>
          </a:xfrm>
        </p:spPr>
        <p:txBody>
          <a:bodyPr>
            <a:normAutofit fontScale="90000"/>
          </a:bodyPr>
          <a:lstStyle/>
          <a:p>
            <a:r>
              <a:rPr lang="es-ES" sz="7300" dirty="0">
                <a:latin typeface="Garamond" panose="02020404030301010803" pitchFamily="18" charset="0"/>
              </a:rPr>
              <a:t>Pregunta 3</a:t>
            </a:r>
            <a:r>
              <a:rPr lang="es-ES" sz="7300" dirty="0" smtClean="0">
                <a:latin typeface="Garamond" panose="02020404030301010803" pitchFamily="18" charset="0"/>
              </a:rPr>
              <a:t> </a:t>
            </a:r>
            <a:r>
              <a:rPr lang="es-ES" dirty="0"/>
              <a:t/>
            </a:r>
            <a:br>
              <a:rPr lang="es-ES" dirty="0"/>
            </a:br>
            <a:endParaRPr lang="en-US"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365760" y="1320947"/>
                <a:ext cx="11521440" cy="4351338"/>
              </a:xfrm>
            </p:spPr>
            <p:txBody>
              <a:bodyPr>
                <a:normAutofit fontScale="92500"/>
              </a:bodyPr>
              <a:lstStyle/>
              <a:p>
                <a:pPr marL="0" indent="0">
                  <a:buNone/>
                </a:pPr>
                <a:r>
                  <a:rPr lang="es-ES" sz="4800" dirty="0" smtClean="0">
                    <a:latin typeface="Garamond" panose="02020404030301010803" pitchFamily="18" charset="0"/>
                  </a:rPr>
                  <a:t>Sobre</a:t>
                </a:r>
                <a:r>
                  <a:rPr lang="es-ES" sz="4800" b="1" dirty="0" smtClean="0">
                    <a:latin typeface="Garamond" panose="02020404030301010803" pitchFamily="18" charset="0"/>
                  </a:rPr>
                  <a:t> </a:t>
                </a:r>
                <a:r>
                  <a:rPr lang="es-ES" sz="4800" dirty="0" smtClean="0">
                    <a:latin typeface="Garamond" panose="02020404030301010803" pitchFamily="18" charset="0"/>
                  </a:rPr>
                  <a:t>la estrategia de selección de acciones del agente y los parámetros utilizados, explique</a:t>
                </a:r>
                <a:r>
                  <a:rPr lang="es-US" sz="4800" dirty="0" smtClean="0">
                    <a:latin typeface="Garamond" panose="02020404030301010803" pitchFamily="18" charset="0"/>
                  </a:rPr>
                  <a:t>:</a:t>
                </a:r>
              </a:p>
              <a:p>
                <a:pPr marL="914400" indent="-914400">
                  <a:buAutoNum type="alphaLcParenR"/>
                </a:pPr>
                <a:r>
                  <a:rPr lang="es-ES" sz="4800" dirty="0" smtClean="0">
                    <a:latin typeface="Garamond" panose="02020404030301010803" pitchFamily="18" charset="0"/>
                  </a:rPr>
                  <a:t>¿Cómo se actualiza el conjunto de acciones disponibles del agente en cada momento?</a:t>
                </a:r>
              </a:p>
              <a:p>
                <a:pPr marL="914400" indent="-914400">
                  <a:buAutoNum type="alphaLcParenR"/>
                </a:pPr>
                <a:r>
                  <a:rPr lang="es-ES" sz="4800" dirty="0" smtClean="0">
                    <a:latin typeface="Garamond" panose="02020404030301010803" pitchFamily="18" charset="0"/>
                  </a:rPr>
                  <a:t>Diga por qué se utilizó la configuración de parámetros  </a:t>
                </a:r>
                <a14:m>
                  <m:oMath xmlns:m="http://schemas.openxmlformats.org/officeDocument/2006/math">
                    <m:r>
                      <a:rPr lang="el-GR" sz="4300" b="1" i="1">
                        <a:latin typeface="Cambria Math" panose="02040503050406030204" pitchFamily="18" charset="0"/>
                        <a:cs typeface="Arial" panose="020B0604020202020204" pitchFamily="34" charset="0"/>
                      </a:rPr>
                      <m:t>𝛂</m:t>
                    </m:r>
                    <m:r>
                      <a:rPr lang="en-US" sz="4300" b="1" i="0" smtClean="0">
                        <a:latin typeface="Cambria Math" panose="02040503050406030204" pitchFamily="18" charset="0"/>
                        <a:cs typeface="Arial" panose="020B0604020202020204" pitchFamily="34" charset="0"/>
                      </a:rPr>
                      <m:t> </m:t>
                    </m:r>
                  </m:oMath>
                </a14:m>
                <a:r>
                  <a:rPr lang="es-VE" sz="4300" b="1" dirty="0" smtClean="0">
                    <a:latin typeface="Garamond" panose="02020404030301010803" pitchFamily="18" charset="0"/>
                    <a:cs typeface="Arial" panose="020B0604020202020204" pitchFamily="34" charset="0"/>
                  </a:rPr>
                  <a:t>= 0.1 , </a:t>
                </a:r>
                <a14:m>
                  <m:oMath xmlns:m="http://schemas.openxmlformats.org/officeDocument/2006/math">
                    <m:r>
                      <a:rPr lang="es-VE" sz="4300" b="1" i="1">
                        <a:latin typeface="Cambria Math" panose="02040503050406030204" pitchFamily="18" charset="0"/>
                      </a:rPr>
                      <m:t>𝛄</m:t>
                    </m:r>
                    <m:r>
                      <a:rPr lang="es-US" sz="4300" b="1">
                        <a:latin typeface="Cambria Math" panose="02040503050406030204" pitchFamily="18" charset="0"/>
                      </a:rPr>
                      <m:t>=</m:t>
                    </m:r>
                    <m:r>
                      <a:rPr lang="es-US" sz="4300" b="1" i="1">
                        <a:latin typeface="Cambria Math" panose="02040503050406030204" pitchFamily="18" charset="0"/>
                      </a:rPr>
                      <m:t>𝟎</m:t>
                    </m:r>
                    <m:r>
                      <a:rPr lang="es-US" sz="4300" b="1">
                        <a:latin typeface="Cambria Math" panose="02040503050406030204" pitchFamily="18" charset="0"/>
                      </a:rPr>
                      <m:t>.</m:t>
                    </m:r>
                    <m:r>
                      <a:rPr lang="es-US" sz="4300" b="1" i="1">
                        <a:latin typeface="Cambria Math" panose="02040503050406030204" pitchFamily="18" charset="0"/>
                      </a:rPr>
                      <m:t>𝟗</m:t>
                    </m:r>
                    <m:r>
                      <a:rPr lang="es-US" sz="4300" b="1">
                        <a:latin typeface="Cambria Math" panose="02040503050406030204" pitchFamily="18" charset="0"/>
                      </a:rPr>
                      <m:t>  </m:t>
                    </m:r>
                    <m:r>
                      <a:rPr lang="es-US" sz="4300" b="1" i="1">
                        <a:latin typeface="Cambria Math" panose="02040503050406030204" pitchFamily="18" charset="0"/>
                      </a:rPr>
                      <m:t>𝐲</m:t>
                    </m:r>
                    <m:r>
                      <a:rPr lang="es-US" sz="4300" b="1">
                        <a:latin typeface="Cambria Math" panose="02040503050406030204" pitchFamily="18" charset="0"/>
                      </a:rPr>
                      <m:t> </m:t>
                    </m:r>
                    <m:r>
                      <a:rPr lang="es-US" sz="4300" b="1" i="1">
                        <a:latin typeface="Cambria Math" panose="02040503050406030204" pitchFamily="18" charset="0"/>
                      </a:rPr>
                      <m:t>𝐞𝐩𝐬𝐢𝐥𝐨𝐧</m:t>
                    </m:r>
                    <m:r>
                      <a:rPr lang="es-US" sz="4300" b="1">
                        <a:latin typeface="Cambria Math" panose="02040503050406030204" pitchFamily="18" charset="0"/>
                      </a:rPr>
                      <m:t>=</m:t>
                    </m:r>
                    <m:r>
                      <a:rPr lang="es-US" sz="4300" b="1" i="1">
                        <a:latin typeface="Cambria Math" panose="02040503050406030204" pitchFamily="18" charset="0"/>
                      </a:rPr>
                      <m:t>𝟎</m:t>
                    </m:r>
                    <m:r>
                      <a:rPr lang="es-US" sz="4300" b="1">
                        <a:latin typeface="Cambria Math" panose="02040503050406030204" pitchFamily="18" charset="0"/>
                      </a:rPr>
                      <m:t>.</m:t>
                    </m:r>
                    <m:r>
                      <a:rPr lang="es-US" sz="4300" b="1" i="1">
                        <a:latin typeface="Cambria Math" panose="02040503050406030204" pitchFamily="18" charset="0"/>
                      </a:rPr>
                      <m:t>𝟐</m:t>
                    </m:r>
                  </m:oMath>
                </a14:m>
                <a:endParaRPr lang="es-US" sz="4800" b="1" dirty="0">
                  <a:latin typeface="Garamond" panose="02020404030301010803" pitchFamily="18" charset="0"/>
                </a:endParaRPr>
              </a:p>
              <a:p>
                <a:pPr marL="0" indent="0">
                  <a:buNone/>
                </a:pPr>
                <a:endParaRPr lang="en-US" sz="4800" dirty="0" smtClean="0">
                  <a:latin typeface="Garamond" panose="02020404030301010803" pitchFamily="18" charset="0"/>
                </a:endParaRPr>
              </a:p>
              <a:p>
                <a:endParaRPr lang="en-US" sz="4000" dirty="0">
                  <a:latin typeface="Garamond" panose="02020404030301010803" pitchFamily="18" charset="0"/>
                </a:endParaRP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365760" y="1320947"/>
                <a:ext cx="11521440" cy="4351338"/>
              </a:xfrm>
              <a:blipFill rotWithShape="0">
                <a:blip r:embed="rId3"/>
                <a:stretch>
                  <a:fillRect l="-2116" t="-4348"/>
                </a:stretch>
              </a:blipFill>
            </p:spPr>
            <p:txBody>
              <a:bodyPr/>
              <a:lstStyle/>
              <a:p>
                <a:r>
                  <a:rPr lang="en-US">
                    <a:noFill/>
                  </a:rPr>
                  <a:t> </a:t>
                </a:r>
              </a:p>
            </p:txBody>
          </p:sp>
        </mc:Fallback>
      </mc:AlternateContent>
      <p:sp>
        <p:nvSpPr>
          <p:cNvPr id="4" name="Marcador de número de diapositiva 3"/>
          <p:cNvSpPr>
            <a:spLocks noGrp="1"/>
          </p:cNvSpPr>
          <p:nvPr>
            <p:ph type="sldNum" sz="quarter" idx="12"/>
          </p:nvPr>
        </p:nvSpPr>
        <p:spPr/>
        <p:txBody>
          <a:bodyPr/>
          <a:lstStyle/>
          <a:p>
            <a:fld id="{58E0FE9A-57EB-4AED-89AA-21B40A82A3B3}" type="slidenum">
              <a:rPr lang="es-ES" smtClean="0"/>
              <a:t>72</a:t>
            </a:fld>
            <a:endParaRPr lang="es-ES"/>
          </a:p>
        </p:txBody>
      </p:sp>
    </p:spTree>
    <p:extLst>
      <p:ext uri="{BB962C8B-B14F-4D97-AF65-F5344CB8AC3E}">
        <p14:creationId xmlns:p14="http://schemas.microsoft.com/office/powerpoint/2010/main" val="41123879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ipse 9"/>
          <p:cNvSpPr/>
          <p:nvPr/>
        </p:nvSpPr>
        <p:spPr>
          <a:xfrm>
            <a:off x="7178040" y="1005840"/>
            <a:ext cx="937260" cy="1074419"/>
          </a:xfrm>
          <a:prstGeom prst="ellipse">
            <a:avLst/>
          </a:prstGeom>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58E0FE9A-57EB-4AED-89AA-21B40A82A3B3}" type="slidenum">
              <a:rPr lang="es-ES" smtClean="0"/>
              <a:t>73</a:t>
            </a:fld>
            <a:endParaRPr lang="es-ES"/>
          </a:p>
        </p:txBody>
      </p:sp>
      <p:pic>
        <p:nvPicPr>
          <p:cNvPr id="5" name="Marcador de contenido 4" descr="wall-e.jp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506662"/>
            <a:ext cx="3651122" cy="4351338"/>
          </a:xfrm>
          <a:prstGeom prst="rect">
            <a:avLst/>
          </a:prstGeom>
        </p:spPr>
      </p:pic>
      <p:sp>
        <p:nvSpPr>
          <p:cNvPr id="7" name="Llamada con línea 1 6"/>
          <p:cNvSpPr/>
          <p:nvPr/>
        </p:nvSpPr>
        <p:spPr>
          <a:xfrm>
            <a:off x="5270679" y="446798"/>
            <a:ext cx="5336361" cy="1450581"/>
          </a:xfrm>
          <a:prstGeom prst="borderCallout1">
            <a:avLst>
              <a:gd name="adj1" fmla="val 73247"/>
              <a:gd name="adj2" fmla="val 48435"/>
              <a:gd name="adj3" fmla="val 232587"/>
              <a:gd name="adj4" fmla="val -77495"/>
            </a:avLst>
          </a:prstGeom>
          <a:noFill/>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uadroTexto 8"/>
              <p:cNvSpPr txBox="1"/>
              <p:nvPr/>
            </p:nvSpPr>
            <p:spPr>
              <a:xfrm>
                <a:off x="4824328" y="772969"/>
                <a:ext cx="2170832" cy="1124410"/>
              </a:xfrm>
              <a:prstGeom prst="rect">
                <a:avLst/>
              </a:prstGeom>
              <a:noFill/>
              <a:scene3d>
                <a:camera prst="perspectiveContrastingLeftFacing"/>
                <a:lightRig rig="threePt" dir="t"/>
              </a:scene3d>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1</m:t>
                          </m:r>
                        </m:sub>
                      </m:sSub>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2</m:t>
                          </m:r>
                        </m:sub>
                      </m:sSub>
                      <m:r>
                        <a:rPr lang="en-US" sz="6600" b="0" i="1" smtClean="0">
                          <a:latin typeface="Cambria Math" panose="02040503050406030204" pitchFamily="18" charset="0"/>
                        </a:rPr>
                        <m:t>,</m:t>
                      </m:r>
                      <m:sSubSup>
                        <m:sSubSupPr>
                          <m:ctrlPr>
                            <a:rPr lang="en-US" sz="6600" b="0" i="1" smtClean="0">
                              <a:latin typeface="Cambria Math" panose="02040503050406030204" pitchFamily="18" charset="0"/>
                            </a:rPr>
                          </m:ctrlPr>
                        </m:sSubSupPr>
                        <m:e>
                          <m:r>
                            <a:rPr lang="en-US" sz="6600" b="0" i="1" smtClean="0">
                              <a:latin typeface="Cambria Math" panose="02040503050406030204" pitchFamily="18" charset="0"/>
                            </a:rPr>
                            <m:t>𝑎</m:t>
                          </m:r>
                        </m:e>
                        <m:sub>
                          <m:r>
                            <a:rPr lang="en-US" sz="6600" b="0" i="1" smtClean="0">
                              <a:latin typeface="Cambria Math" panose="02040503050406030204" pitchFamily="18" charset="0"/>
                            </a:rPr>
                            <m:t>3</m:t>
                          </m:r>
                        </m:sub>
                        <m:sup/>
                      </m:sSubSup>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𝑛</m:t>
                          </m:r>
                        </m:sub>
                      </m:sSub>
                    </m:oMath>
                  </m:oMathPara>
                </a14:m>
                <a:endParaRPr lang="en-US" sz="44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4824328" y="772969"/>
                <a:ext cx="2170832" cy="1124410"/>
              </a:xfrm>
              <a:prstGeom prst="rect">
                <a:avLst/>
              </a:prstGeom>
              <a:blipFill rotWithShape="0">
                <a:blip r:embed="rId4"/>
                <a:stretch>
                  <a:fillRect r="-196491" b="-51786"/>
                </a:stretch>
              </a:blipFill>
            </p:spPr>
            <p:txBody>
              <a:bodyPr/>
              <a:lstStyle/>
              <a:p>
                <a:r>
                  <a:rPr lang="en-US">
                    <a:noFill/>
                  </a:rPr>
                  <a:t> </a:t>
                </a:r>
              </a:p>
            </p:txBody>
          </p:sp>
        </mc:Fallback>
      </mc:AlternateContent>
    </p:spTree>
    <p:extLst>
      <p:ext uri="{BB962C8B-B14F-4D97-AF65-F5344CB8AC3E}">
        <p14:creationId xmlns:p14="http://schemas.microsoft.com/office/powerpoint/2010/main" val="24382172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ipse 9"/>
          <p:cNvSpPr/>
          <p:nvPr/>
        </p:nvSpPr>
        <p:spPr>
          <a:xfrm>
            <a:off x="7178040" y="1005840"/>
            <a:ext cx="937260" cy="1074419"/>
          </a:xfrm>
          <a:prstGeom prst="ellipse">
            <a:avLst/>
          </a:prstGeom>
          <a:solidFill>
            <a:schemeClr val="bg1"/>
          </a:solidFill>
          <a:ln w="76200">
            <a:solidFill>
              <a:srgbClr val="FF0D0D"/>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58E0FE9A-57EB-4AED-89AA-21B40A82A3B3}" type="slidenum">
              <a:rPr lang="es-ES" smtClean="0"/>
              <a:t>74</a:t>
            </a:fld>
            <a:endParaRPr lang="es-ES"/>
          </a:p>
        </p:txBody>
      </p:sp>
      <p:pic>
        <p:nvPicPr>
          <p:cNvPr id="5" name="Marcador de contenido 4" descr="wall-e.jp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506662"/>
            <a:ext cx="3651122" cy="4351338"/>
          </a:xfrm>
          <a:prstGeom prst="rect">
            <a:avLst/>
          </a:prstGeom>
        </p:spPr>
      </p:pic>
      <p:sp>
        <p:nvSpPr>
          <p:cNvPr id="7" name="Llamada con línea 1 6"/>
          <p:cNvSpPr/>
          <p:nvPr/>
        </p:nvSpPr>
        <p:spPr>
          <a:xfrm>
            <a:off x="5270679" y="446798"/>
            <a:ext cx="5336361" cy="1450581"/>
          </a:xfrm>
          <a:prstGeom prst="borderCallout1">
            <a:avLst>
              <a:gd name="adj1" fmla="val 73247"/>
              <a:gd name="adj2" fmla="val 48435"/>
              <a:gd name="adj3" fmla="val 232587"/>
              <a:gd name="adj4" fmla="val -77495"/>
            </a:avLst>
          </a:prstGeom>
          <a:noFill/>
          <a:ln w="28575">
            <a:solidFill>
              <a:srgbClr val="FF0000"/>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uadroTexto 8"/>
              <p:cNvSpPr txBox="1"/>
              <p:nvPr/>
            </p:nvSpPr>
            <p:spPr>
              <a:xfrm>
                <a:off x="4824328" y="772969"/>
                <a:ext cx="2170832" cy="1124410"/>
              </a:xfrm>
              <a:prstGeom prst="rect">
                <a:avLst/>
              </a:prstGeom>
              <a:noFill/>
              <a:scene3d>
                <a:camera prst="perspectiveContrastingLeftFacing"/>
                <a:lightRig rig="threePt" dir="t"/>
              </a:scene3d>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1</m:t>
                          </m:r>
                        </m:sub>
                      </m:sSub>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2</m:t>
                          </m:r>
                        </m:sub>
                      </m:sSub>
                      <m:r>
                        <a:rPr lang="en-US" sz="6600" b="0" i="1" smtClean="0">
                          <a:latin typeface="Cambria Math" panose="02040503050406030204" pitchFamily="18" charset="0"/>
                        </a:rPr>
                        <m:t>,</m:t>
                      </m:r>
                      <m:sSubSup>
                        <m:sSubSupPr>
                          <m:ctrlPr>
                            <a:rPr lang="en-US" sz="6600" b="0" i="1" smtClean="0">
                              <a:latin typeface="Cambria Math" panose="02040503050406030204" pitchFamily="18" charset="0"/>
                            </a:rPr>
                          </m:ctrlPr>
                        </m:sSubSupPr>
                        <m:e>
                          <m:r>
                            <a:rPr lang="en-US" sz="6600" b="0" i="1" smtClean="0">
                              <a:latin typeface="Cambria Math" panose="02040503050406030204" pitchFamily="18" charset="0"/>
                            </a:rPr>
                            <m:t>𝑎</m:t>
                          </m:r>
                        </m:e>
                        <m:sub>
                          <m:r>
                            <a:rPr lang="en-US" sz="6600" b="0" i="1" smtClean="0">
                              <a:latin typeface="Cambria Math" panose="02040503050406030204" pitchFamily="18" charset="0"/>
                            </a:rPr>
                            <m:t>3</m:t>
                          </m:r>
                        </m:sub>
                        <m:sup/>
                      </m:sSubSup>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𝑛</m:t>
                          </m:r>
                        </m:sub>
                      </m:sSub>
                    </m:oMath>
                  </m:oMathPara>
                </a14:m>
                <a:endParaRPr lang="en-US" sz="44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4824328" y="772969"/>
                <a:ext cx="2170832" cy="1124410"/>
              </a:xfrm>
              <a:prstGeom prst="rect">
                <a:avLst/>
              </a:prstGeom>
              <a:blipFill rotWithShape="0">
                <a:blip r:embed="rId4"/>
                <a:stretch>
                  <a:fillRect r="-196491" b="-51786"/>
                </a:stretch>
              </a:blipFill>
            </p:spPr>
            <p:txBody>
              <a:bodyPr/>
              <a:lstStyle/>
              <a:p>
                <a:r>
                  <a:rPr lang="en-US">
                    <a:noFill/>
                  </a:rPr>
                  <a:t> </a:t>
                </a:r>
              </a:p>
            </p:txBody>
          </p:sp>
        </mc:Fallback>
      </mc:AlternateContent>
    </p:spTree>
    <p:extLst>
      <p:ext uri="{BB962C8B-B14F-4D97-AF65-F5344CB8AC3E}">
        <p14:creationId xmlns:p14="http://schemas.microsoft.com/office/powerpoint/2010/main" val="41307673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58E0FE9A-57EB-4AED-89AA-21B40A82A3B3}" type="slidenum">
              <a:rPr lang="es-ES" smtClean="0"/>
              <a:t>75</a:t>
            </a:fld>
            <a:endParaRPr lang="es-ES"/>
          </a:p>
        </p:txBody>
      </p:sp>
      <p:pic>
        <p:nvPicPr>
          <p:cNvPr id="5" name="Marcador de contenido 4" descr="wall-e.jp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506662"/>
            <a:ext cx="3651122" cy="4351338"/>
          </a:xfrm>
          <a:prstGeom prst="rect">
            <a:avLst/>
          </a:prstGeom>
        </p:spPr>
      </p:pic>
      <p:sp>
        <p:nvSpPr>
          <p:cNvPr id="7" name="Llamada con línea 1 6"/>
          <p:cNvSpPr/>
          <p:nvPr/>
        </p:nvSpPr>
        <p:spPr>
          <a:xfrm>
            <a:off x="5270679" y="446798"/>
            <a:ext cx="5336361" cy="1450581"/>
          </a:xfrm>
          <a:prstGeom prst="borderCallout1">
            <a:avLst>
              <a:gd name="adj1" fmla="val 73247"/>
              <a:gd name="adj2" fmla="val 48435"/>
              <a:gd name="adj3" fmla="val 232587"/>
              <a:gd name="adj4" fmla="val -77495"/>
            </a:avLst>
          </a:prstGeom>
          <a:noFill/>
          <a:ln w="76200">
            <a:prstDash val="sysDot"/>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uadroTexto 8"/>
              <p:cNvSpPr txBox="1"/>
              <p:nvPr/>
            </p:nvSpPr>
            <p:spPr>
              <a:xfrm>
                <a:off x="5768027" y="664256"/>
                <a:ext cx="2170832" cy="1015663"/>
              </a:xfrm>
              <a:prstGeom prst="rect">
                <a:avLst/>
              </a:prstGeom>
              <a:noFill/>
              <a:scene3d>
                <a:camera prst="perspectiveContrastingLeftFacing"/>
                <a:lightRig rig="threePt" dir="t"/>
              </a:scene3d>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1</m:t>
                          </m:r>
                        </m:sub>
                      </m:sSub>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2</m:t>
                          </m:r>
                        </m:sub>
                      </m:sSub>
                      <m:r>
                        <a:rPr lang="en-US" sz="6600" b="0" i="1" smtClean="0">
                          <a:latin typeface="Cambria Math" panose="02040503050406030204" pitchFamily="18" charset="0"/>
                        </a:rPr>
                        <m:t>,…,</m:t>
                      </m:r>
                      <m:sSub>
                        <m:sSubPr>
                          <m:ctrlPr>
                            <a:rPr lang="en-US" sz="6600" b="0" i="1" smtClean="0">
                              <a:latin typeface="Cambria Math" panose="02040503050406030204" pitchFamily="18" charset="0"/>
                            </a:rPr>
                          </m:ctrlPr>
                        </m:sSubPr>
                        <m:e>
                          <m:r>
                            <a:rPr lang="en-US" sz="6600" b="0" i="1" smtClean="0">
                              <a:latin typeface="Cambria Math" panose="02040503050406030204" pitchFamily="18" charset="0"/>
                            </a:rPr>
                            <m:t>𝑎</m:t>
                          </m:r>
                        </m:e>
                        <m:sub>
                          <m:r>
                            <a:rPr lang="en-US" sz="6600" b="0" i="1" smtClean="0">
                              <a:latin typeface="Cambria Math" panose="02040503050406030204" pitchFamily="18" charset="0"/>
                            </a:rPr>
                            <m:t>𝑛</m:t>
                          </m:r>
                        </m:sub>
                      </m:sSub>
                    </m:oMath>
                  </m:oMathPara>
                </a14:m>
                <a:endParaRPr lang="en-US" sz="4400" dirty="0"/>
              </a:p>
            </p:txBody>
          </p:sp>
        </mc:Choice>
        <mc:Fallback xmlns="">
          <p:sp>
            <p:nvSpPr>
              <p:cNvPr id="9" name="CuadroTexto 8"/>
              <p:cNvSpPr txBox="1">
                <a:spLocks noRot="1" noChangeAspect="1" noMove="1" noResize="1" noEditPoints="1" noAdjustHandles="1" noChangeArrowheads="1" noChangeShapeType="1" noTextEdit="1"/>
              </p:cNvSpPr>
              <p:nvPr/>
            </p:nvSpPr>
            <p:spPr>
              <a:xfrm>
                <a:off x="5768027" y="664256"/>
                <a:ext cx="2170832" cy="1015663"/>
              </a:xfrm>
              <a:prstGeom prst="rect">
                <a:avLst/>
              </a:prstGeom>
              <a:blipFill rotWithShape="0">
                <a:blip r:embed="rId4"/>
                <a:stretch>
                  <a:fillRect r="-108642" b="-30093"/>
                </a:stretch>
              </a:blipFill>
            </p:spPr>
            <p:txBody>
              <a:bodyPr/>
              <a:lstStyle/>
              <a:p>
                <a:r>
                  <a:rPr lang="en-US">
                    <a:noFill/>
                  </a:rPr>
                  <a:t> </a:t>
                </a:r>
              </a:p>
            </p:txBody>
          </p:sp>
        </mc:Fallback>
      </mc:AlternateContent>
    </p:spTree>
    <p:extLst>
      <p:ext uri="{BB962C8B-B14F-4D97-AF65-F5344CB8AC3E}">
        <p14:creationId xmlns:p14="http://schemas.microsoft.com/office/powerpoint/2010/main" val="20957029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0" y="365125"/>
                <a:ext cx="11910060" cy="1325563"/>
              </a:xfrm>
            </p:spPr>
            <p:txBody>
              <a:bodyPr>
                <a:normAutofit fontScale="90000"/>
              </a:bodyPr>
              <a:lstStyle/>
              <a:p>
                <a:pPr/>
                <a14:m>
                  <m:oMathPara xmlns:m="http://schemas.openxmlformats.org/officeDocument/2006/math">
                    <m:oMathParaPr>
                      <m:jc m:val="centerGroup"/>
                    </m:oMathParaPr>
                    <m:oMath xmlns:m="http://schemas.openxmlformats.org/officeDocument/2006/math">
                      <m:r>
                        <a:rPr lang="es-VE">
                          <a:latin typeface="Cambria Math" panose="02040503050406030204" pitchFamily="18" charset="0"/>
                          <a:cs typeface="Arial" panose="020B0604020202020204" pitchFamily="34" charset="0"/>
                        </a:rPr>
                        <m:t>𝑄</m:t>
                      </m:r>
                      <m:d>
                        <m:dPr>
                          <m:ctrlPr>
                            <a:rPr lang="es-VE" i="1">
                              <a:latin typeface="Cambria Math" panose="02040503050406030204" pitchFamily="18" charset="0"/>
                              <a:cs typeface="Arial" panose="020B0604020202020204" pitchFamily="34" charset="0"/>
                            </a:rPr>
                          </m:ctrlPr>
                        </m:dPr>
                        <m:e>
                          <m:r>
                            <a:rPr lang="es-VE">
                              <a:latin typeface="Cambria Math" panose="02040503050406030204" pitchFamily="18" charset="0"/>
                              <a:cs typeface="Arial" panose="020B0604020202020204" pitchFamily="34" charset="0"/>
                            </a:rPr>
                            <m:t>𝑠</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𝑎</m:t>
                          </m:r>
                        </m:e>
                      </m:d>
                      <m:r>
                        <a:rPr lang="es-VE">
                          <a:latin typeface="Cambria Math" panose="02040503050406030204" pitchFamily="18" charset="0"/>
                          <a:cs typeface="Arial" panose="020B0604020202020204" pitchFamily="34" charset="0"/>
                        </a:rPr>
                        <m:t>=</m:t>
                      </m:r>
                      <m:r>
                        <m:rPr>
                          <m:sty m:val="p"/>
                        </m:rPr>
                        <a:rPr lang="es-VE">
                          <a:latin typeface="Cambria Math" panose="02040503050406030204" pitchFamily="18" charset="0"/>
                          <a:cs typeface="Arial" panose="020B0604020202020204" pitchFamily="34" charset="0"/>
                        </a:rPr>
                        <m:t>Q</m:t>
                      </m:r>
                      <m:d>
                        <m:dPr>
                          <m:ctrlPr>
                            <a:rPr lang="es-VE" i="1">
                              <a:latin typeface="Cambria Math" panose="02040503050406030204" pitchFamily="18" charset="0"/>
                              <a:cs typeface="Arial" panose="020B0604020202020204" pitchFamily="34" charset="0"/>
                            </a:rPr>
                          </m:ctrlPr>
                        </m:dPr>
                        <m:e>
                          <m:r>
                            <m:rPr>
                              <m:sty m:val="p"/>
                            </m:rPr>
                            <a:rPr lang="es-VE">
                              <a:latin typeface="Cambria Math" panose="02040503050406030204" pitchFamily="18" charset="0"/>
                              <a:cs typeface="Arial" panose="020B0604020202020204" pitchFamily="34" charset="0"/>
                            </a:rPr>
                            <m:t>s</m:t>
                          </m:r>
                          <m:r>
                            <a:rPr lang="es-VE">
                              <a:latin typeface="Cambria Math" panose="02040503050406030204" pitchFamily="18" charset="0"/>
                              <a:cs typeface="Arial" panose="020B0604020202020204" pitchFamily="34" charset="0"/>
                            </a:rPr>
                            <m:t>,</m:t>
                          </m:r>
                          <m:r>
                            <m:rPr>
                              <m:sty m:val="p"/>
                            </m:rPr>
                            <a:rPr lang="es-VE">
                              <a:latin typeface="Cambria Math" panose="02040503050406030204" pitchFamily="18" charset="0"/>
                              <a:cs typeface="Arial" panose="020B0604020202020204" pitchFamily="34" charset="0"/>
                            </a:rPr>
                            <m:t>a</m:t>
                          </m:r>
                        </m:e>
                      </m:d>
                      <m:r>
                        <a:rPr lang="es-VE">
                          <a:latin typeface="Cambria Math" panose="02040503050406030204" pitchFamily="18" charset="0"/>
                          <a:cs typeface="Arial" panose="020B0604020202020204" pitchFamily="34" charset="0"/>
                        </a:rPr>
                        <m:t>+</m:t>
                      </m:r>
                      <m:r>
                        <m:rPr>
                          <m:sty m:val="p"/>
                        </m:rPr>
                        <a:rPr lang="el-GR">
                          <a:latin typeface="Cambria Math" panose="02040503050406030204" pitchFamily="18" charset="0"/>
                          <a:cs typeface="Arial" panose="020B0604020202020204" pitchFamily="34" charset="0"/>
                        </a:rPr>
                        <m:t>α</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𝑟</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𝛾</m:t>
                      </m:r>
                      <m:func>
                        <m:funcPr>
                          <m:ctrlPr>
                            <a:rPr lang="es-VE" i="1">
                              <a:latin typeface="Cambria Math" panose="02040503050406030204" pitchFamily="18" charset="0"/>
                              <a:cs typeface="Arial" panose="020B0604020202020204" pitchFamily="34" charset="0"/>
                            </a:rPr>
                          </m:ctrlPr>
                        </m:funcPr>
                        <m:fName>
                          <m:limLow>
                            <m:limLowPr>
                              <m:ctrlPr>
                                <a:rPr lang="es-VE" i="1">
                                  <a:latin typeface="Cambria Math" panose="02040503050406030204" pitchFamily="18" charset="0"/>
                                  <a:cs typeface="Arial" panose="020B0604020202020204" pitchFamily="34" charset="0"/>
                                </a:rPr>
                              </m:ctrlPr>
                            </m:limLowPr>
                            <m:e>
                              <m:r>
                                <m:rPr>
                                  <m:sty m:val="p"/>
                                </m:rPr>
                                <a:rPr lang="es-VE">
                                  <a:latin typeface="Cambria Math" panose="02040503050406030204" pitchFamily="18" charset="0"/>
                                  <a:cs typeface="Arial" panose="020B0604020202020204" pitchFamily="34" charset="0"/>
                                </a:rPr>
                                <m:t>max</m:t>
                              </m:r>
                            </m:e>
                            <m:lim>
                              <m:r>
                                <a:rPr lang="es-VE">
                                  <a:latin typeface="Cambria Math" panose="02040503050406030204" pitchFamily="18" charset="0"/>
                                  <a:cs typeface="Arial" panose="020B0604020202020204" pitchFamily="34" charset="0"/>
                                </a:rPr>
                                <m:t>𝑎</m:t>
                              </m:r>
                            </m:lim>
                          </m:limLow>
                        </m:fName>
                        <m:e>
                          <m:r>
                            <a:rPr lang="es-VE">
                              <a:latin typeface="Cambria Math" panose="02040503050406030204" pitchFamily="18" charset="0"/>
                              <a:cs typeface="Arial" panose="020B0604020202020204" pitchFamily="34" charset="0"/>
                            </a:rPr>
                            <m:t>𝑄</m:t>
                          </m:r>
                          <m:d>
                            <m:dPr>
                              <m:ctrlPr>
                                <a:rPr lang="es-VE" i="1">
                                  <a:latin typeface="Cambria Math" panose="02040503050406030204" pitchFamily="18" charset="0"/>
                                  <a:cs typeface="Arial" panose="020B0604020202020204" pitchFamily="34" charset="0"/>
                                </a:rPr>
                              </m:ctrlPr>
                            </m:dPr>
                            <m:e>
                              <m:sSup>
                                <m:sSupPr>
                                  <m:ctrlPr>
                                    <a:rPr lang="es-VE" i="1">
                                      <a:latin typeface="Cambria Math" panose="02040503050406030204" pitchFamily="18" charset="0"/>
                                      <a:cs typeface="Arial" panose="020B0604020202020204" pitchFamily="34" charset="0"/>
                                    </a:rPr>
                                  </m:ctrlPr>
                                </m:sSupPr>
                                <m:e>
                                  <m:r>
                                    <a:rPr lang="es-VE">
                                      <a:latin typeface="Cambria Math" panose="02040503050406030204" pitchFamily="18" charset="0"/>
                                      <a:cs typeface="Arial" panose="020B0604020202020204" pitchFamily="34" charset="0"/>
                                    </a:rPr>
                                    <m:t>𝑠</m:t>
                                  </m:r>
                                </m:e>
                                <m:sup>
                                  <m:r>
                                    <a:rPr lang="es-VE">
                                      <a:latin typeface="Cambria Math" panose="02040503050406030204" pitchFamily="18" charset="0"/>
                                      <a:cs typeface="Arial" panose="020B0604020202020204" pitchFamily="34" charset="0"/>
                                    </a:rPr>
                                    <m:t>,</m:t>
                                  </m:r>
                                </m:sup>
                              </m:sSup>
                              <m:r>
                                <a:rPr lang="es-VE">
                                  <a:latin typeface="Cambria Math" panose="02040503050406030204" pitchFamily="18" charset="0"/>
                                  <a:cs typeface="Arial" panose="020B0604020202020204" pitchFamily="34" charset="0"/>
                                </a:rPr>
                                <m:t>,</m:t>
                              </m:r>
                              <m:sSup>
                                <m:sSupPr>
                                  <m:ctrlPr>
                                    <a:rPr lang="es-VE" i="1">
                                      <a:latin typeface="Cambria Math" panose="02040503050406030204" pitchFamily="18" charset="0"/>
                                      <a:cs typeface="Arial" panose="020B0604020202020204" pitchFamily="34" charset="0"/>
                                    </a:rPr>
                                  </m:ctrlPr>
                                </m:sSupPr>
                                <m:e>
                                  <m:r>
                                    <a:rPr lang="es-VE">
                                      <a:latin typeface="Cambria Math" panose="02040503050406030204" pitchFamily="18" charset="0"/>
                                      <a:cs typeface="Arial" panose="020B0604020202020204" pitchFamily="34" charset="0"/>
                                    </a:rPr>
                                    <m:t>𝑎</m:t>
                                  </m:r>
                                </m:e>
                                <m:sup>
                                  <m:r>
                                    <a:rPr lang="es-VE">
                                      <a:latin typeface="Cambria Math" panose="02040503050406030204" pitchFamily="18" charset="0"/>
                                      <a:cs typeface="Arial" panose="020B0604020202020204" pitchFamily="34" charset="0"/>
                                    </a:rPr>
                                    <m:t>,</m:t>
                                  </m:r>
                                </m:sup>
                              </m:sSup>
                            </m:e>
                          </m:d>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𝑄</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𝑠</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𝑎</m:t>
                          </m:r>
                          <m:r>
                            <a:rPr lang="es-VE">
                              <a:latin typeface="Cambria Math" panose="02040503050406030204" pitchFamily="18" charset="0"/>
                              <a:cs typeface="Arial" panose="020B0604020202020204" pitchFamily="34" charset="0"/>
                            </a:rPr>
                            <m:t>)</m:t>
                          </m:r>
                        </m:e>
                      </m:func>
                      <m:r>
                        <a:rPr lang="es-VE">
                          <a:latin typeface="Cambria Math" panose="02040503050406030204" pitchFamily="18" charset="0"/>
                          <a:cs typeface="Arial" panose="020B0604020202020204" pitchFamily="34" charset="0"/>
                        </a:rPr>
                        <m:t>)</m:t>
                      </m:r>
                    </m:oMath>
                  </m:oMathPara>
                </a14:m>
                <a:r>
                  <a:rPr lang="es-VE" dirty="0">
                    <a:latin typeface="Garamond" panose="02020404030301010803" pitchFamily="18" charset="0"/>
                    <a:cs typeface="Arial" panose="020B0604020202020204" pitchFamily="34" charset="0"/>
                  </a:rPr>
                  <a:t/>
                </a:r>
                <a:br>
                  <a:rPr lang="es-VE" dirty="0">
                    <a:latin typeface="Garamond" panose="02020404030301010803" pitchFamily="18" charset="0"/>
                    <a:cs typeface="Arial" panose="020B0604020202020204" pitchFamily="34" charset="0"/>
                  </a:rPr>
                </a:br>
                <a:endParaRPr lang="en-US"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0" y="365125"/>
                <a:ext cx="11910060" cy="1325563"/>
              </a:xfrm>
              <a:blipFill rotWithShape="0">
                <a:blip r:embed="rId3"/>
                <a:stretch>
                  <a:fillRect/>
                </a:stretch>
              </a:blipFill>
            </p:spPr>
            <p:txBody>
              <a:bodyPr/>
              <a:lstStyle/>
              <a:p>
                <a:r>
                  <a:rPr lang="en-US">
                    <a:noFill/>
                  </a:rPr>
                  <a:t> </a:t>
                </a:r>
              </a:p>
            </p:txBody>
          </p:sp>
        </mc:Fallback>
      </mc:AlternateContent>
      <p:sp>
        <p:nvSpPr>
          <p:cNvPr id="4" name="Marcador de número de diapositiva 3"/>
          <p:cNvSpPr>
            <a:spLocks noGrp="1"/>
          </p:cNvSpPr>
          <p:nvPr>
            <p:ph type="sldNum" sz="quarter" idx="12"/>
          </p:nvPr>
        </p:nvSpPr>
        <p:spPr/>
        <p:txBody>
          <a:bodyPr/>
          <a:lstStyle/>
          <a:p>
            <a:fld id="{58E0FE9A-57EB-4AED-89AA-21B40A82A3B3}" type="slidenum">
              <a:rPr lang="es-ES" smtClean="0"/>
              <a:t>76</a:t>
            </a:fld>
            <a:endParaRPr lang="es-ES"/>
          </a:p>
        </p:txBody>
      </p:sp>
      <mc:AlternateContent xmlns:mc="http://schemas.openxmlformats.org/markup-compatibility/2006" xmlns:a14="http://schemas.microsoft.com/office/drawing/2010/main">
        <mc:Choice Requires="a14">
          <p:sp>
            <p:nvSpPr>
              <p:cNvPr id="5" name="Marcador de contenido 3"/>
              <p:cNvSpPr>
                <a:spLocks noGrp="1"/>
              </p:cNvSpPr>
              <p:nvPr>
                <p:ph idx="1"/>
              </p:nvPr>
            </p:nvSpPr>
            <p:spPr>
              <a:xfrm>
                <a:off x="251460" y="1825625"/>
                <a:ext cx="11940540" cy="4351338"/>
              </a:xfrm>
            </p:spPr>
            <p:txBody>
              <a:bodyPr>
                <a:normAutofit/>
              </a:bodyPr>
              <a:lstStyle/>
              <a:p>
                <a:pPr marL="0" indent="0">
                  <a:buNone/>
                </a:pPr>
                <a14:m>
                  <m:oMath xmlns:m="http://schemas.openxmlformats.org/officeDocument/2006/math">
                    <m:r>
                      <a:rPr lang="el-GR" sz="4600" b="1" i="1" smtClean="0">
                        <a:latin typeface="Cambria Math" panose="02040503050406030204" pitchFamily="18" charset="0"/>
                        <a:cs typeface="Arial" panose="020B0604020202020204" pitchFamily="34" charset="0"/>
                      </a:rPr>
                      <m:t>𝛂</m:t>
                    </m:r>
                  </m:oMath>
                </a14:m>
                <a:r>
                  <a:rPr lang="es-VE" sz="4600" b="1" dirty="0" smtClean="0">
                    <a:latin typeface="Garamond" panose="02020404030301010803" pitchFamily="18" charset="0"/>
                    <a:cs typeface="Arial" panose="020B0604020202020204" pitchFamily="34" charset="0"/>
                  </a:rPr>
                  <a:t>: es </a:t>
                </a:r>
                <a:r>
                  <a:rPr lang="es-VE" sz="4600" b="1" dirty="0">
                    <a:latin typeface="Garamond" panose="02020404030301010803" pitchFamily="18" charset="0"/>
                    <a:cs typeface="Arial" panose="020B0604020202020204" pitchFamily="34" charset="0"/>
                  </a:rPr>
                  <a:t>la velocidad de </a:t>
                </a:r>
                <a:r>
                  <a:rPr lang="es-VE" sz="4600" b="1" dirty="0" smtClean="0">
                    <a:latin typeface="Garamond" panose="02020404030301010803" pitchFamily="18" charset="0"/>
                    <a:cs typeface="Arial" panose="020B0604020202020204" pitchFamily="34" charset="0"/>
                  </a:rPr>
                  <a:t>aprendizaje</a:t>
                </a:r>
              </a:p>
              <a:p>
                <a:pPr marL="0" indent="0">
                  <a:buNone/>
                </a:pPr>
                <a:endParaRPr lang="es-VE" sz="4600" b="1" dirty="0" smtClean="0">
                  <a:latin typeface="Garamond" panose="02020404030301010803" pitchFamily="18" charset="0"/>
                  <a:cs typeface="Arial" panose="020B0604020202020204" pitchFamily="34" charset="0"/>
                </a:endParaRPr>
              </a:p>
              <a:p>
                <a:pPr marL="0" indent="0">
                  <a:buNone/>
                </a:pPr>
                <a:r>
                  <a:rPr lang="en-US" sz="4100" dirty="0">
                    <a:latin typeface="Garamond" panose="02020404030301010803" pitchFamily="18" charset="0"/>
                    <a:cs typeface="Arial" panose="020B0604020202020204" pitchFamily="34" charset="0"/>
                  </a:rPr>
                  <a:t>Si </a:t>
                </a:r>
                <a14:m>
                  <m:oMath xmlns:m="http://schemas.openxmlformats.org/officeDocument/2006/math">
                    <m:r>
                      <m:rPr>
                        <m:sty m:val="p"/>
                      </m:rPr>
                      <a:rPr lang="el-GR" sz="4100">
                        <a:latin typeface="Cambria Math" panose="02040503050406030204" pitchFamily="18" charset="0"/>
                        <a:cs typeface="Arial" panose="020B0604020202020204" pitchFamily="34" charset="0"/>
                      </a:rPr>
                      <m:t>α</m:t>
                    </m:r>
                  </m:oMath>
                </a14:m>
                <a:r>
                  <a:rPr lang="es-ES" sz="4100" dirty="0">
                    <a:latin typeface="Garamond" panose="02020404030301010803" pitchFamily="18" charset="0"/>
                    <a:cs typeface="Arial" panose="020B0604020202020204" pitchFamily="34" charset="0"/>
                  </a:rPr>
                  <a:t> = 0 , </a:t>
                </a:r>
                <a:r>
                  <a:rPr lang="es-ES" sz="4100" dirty="0" smtClean="0">
                    <a:latin typeface="Garamond" panose="02020404030301010803" pitchFamily="18" charset="0"/>
                    <a:cs typeface="Arial" panose="020B0604020202020204" pitchFamily="34" charset="0"/>
                  </a:rPr>
                  <a:t>no </a:t>
                </a:r>
                <a:r>
                  <a:rPr lang="es-ES" sz="4100" dirty="0">
                    <a:latin typeface="Garamond" panose="02020404030301010803" pitchFamily="18" charset="0"/>
                    <a:cs typeface="Arial" panose="020B0604020202020204" pitchFamily="34" charset="0"/>
                  </a:rPr>
                  <a:t>existe </a:t>
                </a:r>
                <a:r>
                  <a:rPr lang="es-ES" sz="4100" dirty="0" smtClean="0">
                    <a:latin typeface="Garamond" panose="02020404030301010803" pitchFamily="18" charset="0"/>
                    <a:cs typeface="Arial" panose="020B0604020202020204" pitchFamily="34" charset="0"/>
                  </a:rPr>
                  <a:t>actualización</a:t>
                </a:r>
              </a:p>
              <a:p>
                <a:pPr marL="0" indent="0">
                  <a:buNone/>
                </a:pPr>
                <a:endParaRPr lang="es-ES" sz="4100" dirty="0">
                  <a:latin typeface="Garamond" panose="02020404030301010803" pitchFamily="18" charset="0"/>
                  <a:cs typeface="Arial" panose="020B0604020202020204" pitchFamily="34" charset="0"/>
                </a:endParaRPr>
              </a:p>
              <a:p>
                <a:pPr marL="0" indent="0">
                  <a:buNone/>
                </a:pPr>
                <a:r>
                  <a:rPr lang="es-ES" sz="4100" dirty="0">
                    <a:latin typeface="Garamond" panose="02020404030301010803" pitchFamily="18" charset="0"/>
                    <a:cs typeface="Arial" panose="020B0604020202020204" pitchFamily="34" charset="0"/>
                  </a:rPr>
                  <a:t>Si </a:t>
                </a:r>
                <a14:m>
                  <m:oMath xmlns:m="http://schemas.openxmlformats.org/officeDocument/2006/math">
                    <m:r>
                      <m:rPr>
                        <m:sty m:val="p"/>
                      </m:rPr>
                      <a:rPr lang="el-GR" sz="4100">
                        <a:latin typeface="Cambria Math" panose="02040503050406030204" pitchFamily="18" charset="0"/>
                        <a:cs typeface="Arial" panose="020B0604020202020204" pitchFamily="34" charset="0"/>
                      </a:rPr>
                      <m:t>α</m:t>
                    </m:r>
                  </m:oMath>
                </a14:m>
                <a:r>
                  <a:rPr lang="es-ES" sz="4100" dirty="0">
                    <a:latin typeface="Garamond" panose="02020404030301010803" pitchFamily="18" charset="0"/>
                    <a:cs typeface="Arial" panose="020B0604020202020204" pitchFamily="34" charset="0"/>
                  </a:rPr>
                  <a:t> = 1 , </a:t>
                </a:r>
                <a:r>
                  <a:rPr lang="es-ES" sz="4100" dirty="0" smtClean="0">
                    <a:latin typeface="Garamond" panose="02020404030301010803" pitchFamily="18" charset="0"/>
                    <a:cs typeface="Arial" panose="020B0604020202020204" pitchFamily="34" charset="0"/>
                  </a:rPr>
                  <a:t>el </a:t>
                </a:r>
                <a:r>
                  <a:rPr lang="es-ES" sz="4100" dirty="0">
                    <a:latin typeface="Garamond" panose="02020404030301010803" pitchFamily="18" charset="0"/>
                    <a:cs typeface="Arial" panose="020B0604020202020204" pitchFamily="34" charset="0"/>
                  </a:rPr>
                  <a:t>valor anterior es reemplazado por el nuevo </a:t>
                </a:r>
                <a:r>
                  <a:rPr lang="es-ES" sz="4100" dirty="0" smtClean="0">
                    <a:latin typeface="Garamond" panose="02020404030301010803" pitchFamily="18" charset="0"/>
                    <a:cs typeface="Arial" panose="020B0604020202020204" pitchFamily="34" charset="0"/>
                  </a:rPr>
                  <a:t>estimado</a:t>
                </a:r>
              </a:p>
              <a:p>
                <a:pPr marL="0" indent="0">
                  <a:buNone/>
                </a:pPr>
                <a:endParaRPr lang="es-ES" sz="4100" dirty="0">
                  <a:latin typeface="Garamond" panose="02020404030301010803" pitchFamily="18" charset="0"/>
                  <a:cs typeface="Arial" panose="020B0604020202020204" pitchFamily="34" charset="0"/>
                </a:endParaRPr>
              </a:p>
              <a:p>
                <a:pPr marL="0" indent="0">
                  <a:buNone/>
                </a:pPr>
                <a:endParaRPr lang="es-VE" sz="3500" dirty="0">
                  <a:latin typeface="Garamond" panose="02020404030301010803" pitchFamily="18" charset="0"/>
                  <a:cs typeface="Arial" panose="020B0604020202020204" pitchFamily="34" charset="0"/>
                </a:endParaRPr>
              </a:p>
              <a:p>
                <a:pPr marL="0" indent="0">
                  <a:buNone/>
                </a:pPr>
                <a:endParaRPr lang="es-VE" i="1" dirty="0"/>
              </a:p>
            </p:txBody>
          </p:sp>
        </mc:Choice>
        <mc:Fallback xmlns="">
          <p:sp>
            <p:nvSpPr>
              <p:cNvPr id="5" name="Marcador de contenido 3"/>
              <p:cNvSpPr>
                <a:spLocks noGrp="1" noRot="1" noChangeAspect="1" noMove="1" noResize="1" noEditPoints="1" noAdjustHandles="1" noChangeArrowheads="1" noChangeShapeType="1" noTextEdit="1"/>
              </p:cNvSpPr>
              <p:nvPr>
                <p:ph idx="1"/>
              </p:nvPr>
            </p:nvSpPr>
            <p:spPr>
              <a:xfrm>
                <a:off x="251460" y="1825625"/>
                <a:ext cx="11940540" cy="4351338"/>
              </a:xfrm>
              <a:blipFill rotWithShape="0">
                <a:blip r:embed="rId4"/>
                <a:stretch>
                  <a:fillRect l="-1838" t="-4342" b="-700"/>
                </a:stretch>
              </a:blipFill>
            </p:spPr>
            <p:txBody>
              <a:bodyPr/>
              <a:lstStyle/>
              <a:p>
                <a:r>
                  <a:rPr lang="en-US">
                    <a:noFill/>
                  </a:rPr>
                  <a:t> </a:t>
                </a:r>
              </a:p>
            </p:txBody>
          </p:sp>
        </mc:Fallback>
      </mc:AlternateContent>
    </p:spTree>
    <p:extLst>
      <p:ext uri="{BB962C8B-B14F-4D97-AF65-F5344CB8AC3E}">
        <p14:creationId xmlns:p14="http://schemas.microsoft.com/office/powerpoint/2010/main" val="14249364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p:cNvSpPr>
                <a:spLocks noGrp="1"/>
              </p:cNvSpPr>
              <p:nvPr>
                <p:ph type="title"/>
              </p:nvPr>
            </p:nvSpPr>
            <p:spPr>
              <a:xfrm>
                <a:off x="0" y="365125"/>
                <a:ext cx="11910060" cy="1325563"/>
              </a:xfrm>
            </p:spPr>
            <p:txBody>
              <a:bodyPr>
                <a:normAutofit fontScale="90000"/>
              </a:bodyPr>
              <a:lstStyle/>
              <a:p>
                <a:pPr/>
                <a14:m>
                  <m:oMathPara xmlns:m="http://schemas.openxmlformats.org/officeDocument/2006/math">
                    <m:oMathParaPr>
                      <m:jc m:val="centerGroup"/>
                    </m:oMathParaPr>
                    <m:oMath xmlns:m="http://schemas.openxmlformats.org/officeDocument/2006/math">
                      <m:r>
                        <a:rPr lang="es-VE">
                          <a:latin typeface="Cambria Math" panose="02040503050406030204" pitchFamily="18" charset="0"/>
                          <a:cs typeface="Arial" panose="020B0604020202020204" pitchFamily="34" charset="0"/>
                        </a:rPr>
                        <m:t>𝑄</m:t>
                      </m:r>
                      <m:d>
                        <m:dPr>
                          <m:ctrlPr>
                            <a:rPr lang="es-VE" i="1">
                              <a:latin typeface="Cambria Math" panose="02040503050406030204" pitchFamily="18" charset="0"/>
                              <a:cs typeface="Arial" panose="020B0604020202020204" pitchFamily="34" charset="0"/>
                            </a:rPr>
                          </m:ctrlPr>
                        </m:dPr>
                        <m:e>
                          <m:r>
                            <a:rPr lang="es-VE">
                              <a:latin typeface="Cambria Math" panose="02040503050406030204" pitchFamily="18" charset="0"/>
                              <a:cs typeface="Arial" panose="020B0604020202020204" pitchFamily="34" charset="0"/>
                            </a:rPr>
                            <m:t>𝑠</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𝑎</m:t>
                          </m:r>
                        </m:e>
                      </m:d>
                      <m:r>
                        <a:rPr lang="es-VE">
                          <a:latin typeface="Cambria Math" panose="02040503050406030204" pitchFamily="18" charset="0"/>
                          <a:cs typeface="Arial" panose="020B0604020202020204" pitchFamily="34" charset="0"/>
                        </a:rPr>
                        <m:t>=</m:t>
                      </m:r>
                      <m:r>
                        <m:rPr>
                          <m:sty m:val="p"/>
                        </m:rPr>
                        <a:rPr lang="es-VE">
                          <a:latin typeface="Cambria Math" panose="02040503050406030204" pitchFamily="18" charset="0"/>
                          <a:cs typeface="Arial" panose="020B0604020202020204" pitchFamily="34" charset="0"/>
                        </a:rPr>
                        <m:t>Q</m:t>
                      </m:r>
                      <m:d>
                        <m:dPr>
                          <m:ctrlPr>
                            <a:rPr lang="es-VE" i="1">
                              <a:latin typeface="Cambria Math" panose="02040503050406030204" pitchFamily="18" charset="0"/>
                              <a:cs typeface="Arial" panose="020B0604020202020204" pitchFamily="34" charset="0"/>
                            </a:rPr>
                          </m:ctrlPr>
                        </m:dPr>
                        <m:e>
                          <m:r>
                            <m:rPr>
                              <m:sty m:val="p"/>
                            </m:rPr>
                            <a:rPr lang="es-VE">
                              <a:latin typeface="Cambria Math" panose="02040503050406030204" pitchFamily="18" charset="0"/>
                              <a:cs typeface="Arial" panose="020B0604020202020204" pitchFamily="34" charset="0"/>
                            </a:rPr>
                            <m:t>s</m:t>
                          </m:r>
                          <m:r>
                            <a:rPr lang="es-VE">
                              <a:latin typeface="Cambria Math" panose="02040503050406030204" pitchFamily="18" charset="0"/>
                              <a:cs typeface="Arial" panose="020B0604020202020204" pitchFamily="34" charset="0"/>
                            </a:rPr>
                            <m:t>,</m:t>
                          </m:r>
                          <m:r>
                            <m:rPr>
                              <m:sty m:val="p"/>
                            </m:rPr>
                            <a:rPr lang="es-VE">
                              <a:latin typeface="Cambria Math" panose="02040503050406030204" pitchFamily="18" charset="0"/>
                              <a:cs typeface="Arial" panose="020B0604020202020204" pitchFamily="34" charset="0"/>
                            </a:rPr>
                            <m:t>a</m:t>
                          </m:r>
                        </m:e>
                      </m:d>
                      <m:r>
                        <a:rPr lang="es-VE">
                          <a:latin typeface="Cambria Math" panose="02040503050406030204" pitchFamily="18" charset="0"/>
                          <a:cs typeface="Arial" panose="020B0604020202020204" pitchFamily="34" charset="0"/>
                        </a:rPr>
                        <m:t>+</m:t>
                      </m:r>
                      <m:r>
                        <m:rPr>
                          <m:sty m:val="p"/>
                        </m:rPr>
                        <a:rPr lang="el-GR">
                          <a:latin typeface="Cambria Math" panose="02040503050406030204" pitchFamily="18" charset="0"/>
                          <a:cs typeface="Arial" panose="020B0604020202020204" pitchFamily="34" charset="0"/>
                        </a:rPr>
                        <m:t>α</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𝑟</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𝛾</m:t>
                      </m:r>
                      <m:func>
                        <m:funcPr>
                          <m:ctrlPr>
                            <a:rPr lang="es-VE" i="1">
                              <a:latin typeface="Cambria Math" panose="02040503050406030204" pitchFamily="18" charset="0"/>
                              <a:cs typeface="Arial" panose="020B0604020202020204" pitchFamily="34" charset="0"/>
                            </a:rPr>
                          </m:ctrlPr>
                        </m:funcPr>
                        <m:fName>
                          <m:limLow>
                            <m:limLowPr>
                              <m:ctrlPr>
                                <a:rPr lang="es-VE" i="1">
                                  <a:latin typeface="Cambria Math" panose="02040503050406030204" pitchFamily="18" charset="0"/>
                                  <a:cs typeface="Arial" panose="020B0604020202020204" pitchFamily="34" charset="0"/>
                                </a:rPr>
                              </m:ctrlPr>
                            </m:limLowPr>
                            <m:e>
                              <m:r>
                                <m:rPr>
                                  <m:sty m:val="p"/>
                                </m:rPr>
                                <a:rPr lang="es-VE">
                                  <a:latin typeface="Cambria Math" panose="02040503050406030204" pitchFamily="18" charset="0"/>
                                  <a:cs typeface="Arial" panose="020B0604020202020204" pitchFamily="34" charset="0"/>
                                </a:rPr>
                                <m:t>max</m:t>
                              </m:r>
                            </m:e>
                            <m:lim>
                              <m:r>
                                <a:rPr lang="es-VE">
                                  <a:latin typeface="Cambria Math" panose="02040503050406030204" pitchFamily="18" charset="0"/>
                                  <a:cs typeface="Arial" panose="020B0604020202020204" pitchFamily="34" charset="0"/>
                                </a:rPr>
                                <m:t>𝑎</m:t>
                              </m:r>
                            </m:lim>
                          </m:limLow>
                        </m:fName>
                        <m:e>
                          <m:r>
                            <a:rPr lang="es-VE">
                              <a:latin typeface="Cambria Math" panose="02040503050406030204" pitchFamily="18" charset="0"/>
                              <a:cs typeface="Arial" panose="020B0604020202020204" pitchFamily="34" charset="0"/>
                            </a:rPr>
                            <m:t>𝑄</m:t>
                          </m:r>
                          <m:d>
                            <m:dPr>
                              <m:ctrlPr>
                                <a:rPr lang="es-VE" i="1">
                                  <a:latin typeface="Cambria Math" panose="02040503050406030204" pitchFamily="18" charset="0"/>
                                  <a:cs typeface="Arial" panose="020B0604020202020204" pitchFamily="34" charset="0"/>
                                </a:rPr>
                              </m:ctrlPr>
                            </m:dPr>
                            <m:e>
                              <m:sSup>
                                <m:sSupPr>
                                  <m:ctrlPr>
                                    <a:rPr lang="es-VE" i="1">
                                      <a:latin typeface="Cambria Math" panose="02040503050406030204" pitchFamily="18" charset="0"/>
                                      <a:cs typeface="Arial" panose="020B0604020202020204" pitchFamily="34" charset="0"/>
                                    </a:rPr>
                                  </m:ctrlPr>
                                </m:sSupPr>
                                <m:e>
                                  <m:r>
                                    <a:rPr lang="es-VE">
                                      <a:latin typeface="Cambria Math" panose="02040503050406030204" pitchFamily="18" charset="0"/>
                                      <a:cs typeface="Arial" panose="020B0604020202020204" pitchFamily="34" charset="0"/>
                                    </a:rPr>
                                    <m:t>𝑠</m:t>
                                  </m:r>
                                </m:e>
                                <m:sup>
                                  <m:r>
                                    <a:rPr lang="es-VE">
                                      <a:latin typeface="Cambria Math" panose="02040503050406030204" pitchFamily="18" charset="0"/>
                                      <a:cs typeface="Arial" panose="020B0604020202020204" pitchFamily="34" charset="0"/>
                                    </a:rPr>
                                    <m:t>,</m:t>
                                  </m:r>
                                </m:sup>
                              </m:sSup>
                              <m:r>
                                <a:rPr lang="es-VE">
                                  <a:latin typeface="Cambria Math" panose="02040503050406030204" pitchFamily="18" charset="0"/>
                                  <a:cs typeface="Arial" panose="020B0604020202020204" pitchFamily="34" charset="0"/>
                                </a:rPr>
                                <m:t>,</m:t>
                              </m:r>
                              <m:sSup>
                                <m:sSupPr>
                                  <m:ctrlPr>
                                    <a:rPr lang="es-VE" i="1">
                                      <a:latin typeface="Cambria Math" panose="02040503050406030204" pitchFamily="18" charset="0"/>
                                      <a:cs typeface="Arial" panose="020B0604020202020204" pitchFamily="34" charset="0"/>
                                    </a:rPr>
                                  </m:ctrlPr>
                                </m:sSupPr>
                                <m:e>
                                  <m:r>
                                    <a:rPr lang="es-VE">
                                      <a:latin typeface="Cambria Math" panose="02040503050406030204" pitchFamily="18" charset="0"/>
                                      <a:cs typeface="Arial" panose="020B0604020202020204" pitchFamily="34" charset="0"/>
                                    </a:rPr>
                                    <m:t>𝑎</m:t>
                                  </m:r>
                                </m:e>
                                <m:sup>
                                  <m:r>
                                    <a:rPr lang="es-VE">
                                      <a:latin typeface="Cambria Math" panose="02040503050406030204" pitchFamily="18" charset="0"/>
                                      <a:cs typeface="Arial" panose="020B0604020202020204" pitchFamily="34" charset="0"/>
                                    </a:rPr>
                                    <m:t>,</m:t>
                                  </m:r>
                                </m:sup>
                              </m:sSup>
                            </m:e>
                          </m:d>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𝑄</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𝑠</m:t>
                          </m:r>
                          <m:r>
                            <a:rPr lang="es-VE">
                              <a:latin typeface="Cambria Math" panose="02040503050406030204" pitchFamily="18" charset="0"/>
                              <a:cs typeface="Arial" panose="020B0604020202020204" pitchFamily="34" charset="0"/>
                            </a:rPr>
                            <m:t>,</m:t>
                          </m:r>
                          <m:r>
                            <a:rPr lang="es-VE">
                              <a:latin typeface="Cambria Math" panose="02040503050406030204" pitchFamily="18" charset="0"/>
                              <a:cs typeface="Arial" panose="020B0604020202020204" pitchFamily="34" charset="0"/>
                            </a:rPr>
                            <m:t>𝑎</m:t>
                          </m:r>
                          <m:r>
                            <a:rPr lang="es-VE">
                              <a:latin typeface="Cambria Math" panose="02040503050406030204" pitchFamily="18" charset="0"/>
                              <a:cs typeface="Arial" panose="020B0604020202020204" pitchFamily="34" charset="0"/>
                            </a:rPr>
                            <m:t>)</m:t>
                          </m:r>
                        </m:e>
                      </m:func>
                      <m:r>
                        <a:rPr lang="es-VE">
                          <a:latin typeface="Cambria Math" panose="02040503050406030204" pitchFamily="18" charset="0"/>
                          <a:cs typeface="Arial" panose="020B0604020202020204" pitchFamily="34" charset="0"/>
                        </a:rPr>
                        <m:t>)</m:t>
                      </m:r>
                    </m:oMath>
                  </m:oMathPara>
                </a14:m>
                <a:r>
                  <a:rPr lang="es-VE" dirty="0">
                    <a:latin typeface="Garamond" panose="02020404030301010803" pitchFamily="18" charset="0"/>
                    <a:cs typeface="Arial" panose="020B0604020202020204" pitchFamily="34" charset="0"/>
                  </a:rPr>
                  <a:t/>
                </a:r>
                <a:br>
                  <a:rPr lang="es-VE" dirty="0">
                    <a:latin typeface="Garamond" panose="02020404030301010803" pitchFamily="18" charset="0"/>
                    <a:cs typeface="Arial" panose="020B0604020202020204" pitchFamily="34" charset="0"/>
                  </a:rPr>
                </a:br>
                <a:endParaRPr lang="en-US" dirty="0"/>
              </a:p>
            </p:txBody>
          </p:sp>
        </mc:Choice>
        <mc:Fallback xmlns="">
          <p:sp>
            <p:nvSpPr>
              <p:cNvPr id="2" name="Título 1"/>
              <p:cNvSpPr>
                <a:spLocks noGrp="1" noRot="1" noChangeAspect="1" noMove="1" noResize="1" noEditPoints="1" noAdjustHandles="1" noChangeArrowheads="1" noChangeShapeType="1" noTextEdit="1"/>
              </p:cNvSpPr>
              <p:nvPr>
                <p:ph type="title"/>
              </p:nvPr>
            </p:nvSpPr>
            <p:spPr>
              <a:xfrm>
                <a:off x="0" y="365125"/>
                <a:ext cx="11910060" cy="1325563"/>
              </a:xfrm>
              <a:blipFill rotWithShape="0">
                <a:blip r:embed="rId3"/>
                <a:stretch>
                  <a:fillRect/>
                </a:stretch>
              </a:blipFill>
            </p:spPr>
            <p:txBody>
              <a:bodyPr/>
              <a:lstStyle/>
              <a:p>
                <a:r>
                  <a:rPr lang="en-US">
                    <a:noFill/>
                  </a:rPr>
                  <a:t> </a:t>
                </a:r>
              </a:p>
            </p:txBody>
          </p:sp>
        </mc:Fallback>
      </mc:AlternateContent>
      <p:sp>
        <p:nvSpPr>
          <p:cNvPr id="4" name="Marcador de número de diapositiva 3"/>
          <p:cNvSpPr>
            <a:spLocks noGrp="1"/>
          </p:cNvSpPr>
          <p:nvPr>
            <p:ph type="sldNum" sz="quarter" idx="12"/>
          </p:nvPr>
        </p:nvSpPr>
        <p:spPr/>
        <p:txBody>
          <a:bodyPr/>
          <a:lstStyle/>
          <a:p>
            <a:fld id="{58E0FE9A-57EB-4AED-89AA-21B40A82A3B3}" type="slidenum">
              <a:rPr lang="es-ES" smtClean="0"/>
              <a:t>77</a:t>
            </a:fld>
            <a:endParaRPr lang="es-ES"/>
          </a:p>
        </p:txBody>
      </p:sp>
      <mc:AlternateContent xmlns:mc="http://schemas.openxmlformats.org/markup-compatibility/2006" xmlns:a14="http://schemas.microsoft.com/office/drawing/2010/main">
        <mc:Choice Requires="a14">
          <p:sp>
            <p:nvSpPr>
              <p:cNvPr id="5" name="Marcador de contenido 3"/>
              <p:cNvSpPr>
                <a:spLocks noGrp="1"/>
              </p:cNvSpPr>
              <p:nvPr>
                <p:ph idx="1"/>
              </p:nvPr>
            </p:nvSpPr>
            <p:spPr>
              <a:xfrm>
                <a:off x="251460" y="1825625"/>
                <a:ext cx="11940540" cy="4351338"/>
              </a:xfrm>
            </p:spPr>
            <p:txBody>
              <a:bodyPr>
                <a:normAutofit lnSpcReduction="10000"/>
              </a:bodyPr>
              <a:lstStyle/>
              <a:p>
                <a:pPr marL="0" indent="0">
                  <a:buNone/>
                </a:pPr>
                <a14:m>
                  <m:oMath xmlns:m="http://schemas.openxmlformats.org/officeDocument/2006/math">
                    <m:r>
                      <a:rPr lang="es-VE" sz="4800" b="1" i="1">
                        <a:latin typeface="Cambria Math" panose="02040503050406030204" pitchFamily="18" charset="0"/>
                        <a:cs typeface="Arial" panose="020B0604020202020204" pitchFamily="34" charset="0"/>
                      </a:rPr>
                      <m:t>𝛄</m:t>
                    </m:r>
                  </m:oMath>
                </a14:m>
                <a:r>
                  <a:rPr lang="es-VE" sz="4800" b="1" dirty="0">
                    <a:latin typeface="Garamond" panose="02020404030301010803" pitchFamily="18" charset="0"/>
                    <a:cs typeface="Arial" panose="020B0604020202020204" pitchFamily="34" charset="0"/>
                  </a:rPr>
                  <a:t>: es el factor de </a:t>
                </a:r>
                <a:r>
                  <a:rPr lang="es-VE" sz="4800" b="1" dirty="0" smtClean="0">
                    <a:latin typeface="Garamond" panose="02020404030301010803" pitchFamily="18" charset="0"/>
                    <a:cs typeface="Arial" panose="020B0604020202020204" pitchFamily="34" charset="0"/>
                  </a:rPr>
                  <a:t>descuento</a:t>
                </a:r>
              </a:p>
              <a:p>
                <a:pPr marL="0" indent="0">
                  <a:buNone/>
                </a:pPr>
                <a:endParaRPr lang="es-VE" sz="4800" b="1" dirty="0">
                  <a:latin typeface="Garamond" panose="02020404030301010803" pitchFamily="18" charset="0"/>
                  <a:cs typeface="Arial" panose="020B0604020202020204" pitchFamily="34" charset="0"/>
                </a:endParaRPr>
              </a:p>
              <a:p>
                <a:pPr marL="0" indent="0">
                  <a:buNone/>
                </a:pPr>
                <a:r>
                  <a:rPr lang="es-VE" sz="4800" b="1" dirty="0">
                    <a:latin typeface="Garamond" panose="02020404030301010803" pitchFamily="18" charset="0"/>
                    <a:cs typeface="Arial" panose="020B0604020202020204" pitchFamily="34" charset="0"/>
                  </a:rPr>
                  <a:t>        </a:t>
                </a:r>
                <a:r>
                  <a:rPr lang="es-VE" sz="4800" b="1" dirty="0" smtClean="0">
                    <a:latin typeface="Garamond" panose="02020404030301010803" pitchFamily="18" charset="0"/>
                    <a:cs typeface="Arial" panose="020B0604020202020204" pitchFamily="34" charset="0"/>
                  </a:rPr>
                  <a:t> </a:t>
                </a:r>
                <a:r>
                  <a:rPr lang="es-VE" sz="3600" dirty="0">
                    <a:latin typeface="Cambria Math" panose="02040503050406030204" pitchFamily="18" charset="0"/>
                    <a:cs typeface="Arial" panose="020B0604020202020204" pitchFamily="34" charset="0"/>
                  </a:rPr>
                  <a:t>0 </a:t>
                </a:r>
                <a:r>
                  <a:rPr lang="es-US" sz="3600" dirty="0">
                    <a:latin typeface="Cambria Math" panose="02040503050406030204" pitchFamily="18" charset="0"/>
                    <a:cs typeface="Arial" panose="020B0604020202020204" pitchFamily="34" charset="0"/>
                  </a:rPr>
                  <a:t>&lt; </a:t>
                </a:r>
                <a:r>
                  <a:rPr lang="es-VE" sz="3600" b="1" dirty="0">
                    <a:cs typeface="Arial" panose="020B0604020202020204" pitchFamily="34" charset="0"/>
                  </a:rPr>
                  <a:t> </a:t>
                </a:r>
                <a14:m>
                  <m:oMath xmlns:m="http://schemas.openxmlformats.org/officeDocument/2006/math">
                    <m:r>
                      <a:rPr lang="es-VE" sz="3600" b="1" i="1">
                        <a:latin typeface="Cambria Math" panose="02040503050406030204" pitchFamily="18" charset="0"/>
                        <a:cs typeface="Arial" panose="020B0604020202020204" pitchFamily="34" charset="0"/>
                      </a:rPr>
                      <m:t>𝛄</m:t>
                    </m:r>
                    <m:r>
                      <a:rPr lang="es-US" sz="3600" b="1" i="1">
                        <a:latin typeface="Cambria Math" panose="02040503050406030204" pitchFamily="18" charset="0"/>
                        <a:cs typeface="Arial" panose="020B0604020202020204" pitchFamily="34" charset="0"/>
                      </a:rPr>
                      <m:t> </m:t>
                    </m:r>
                  </m:oMath>
                </a14:m>
                <a:r>
                  <a:rPr lang="es-VE" sz="3600" dirty="0">
                    <a:latin typeface="Cambria Math" panose="02040503050406030204" pitchFamily="18" charset="0"/>
                    <a:cs typeface="Arial" panose="020B0604020202020204" pitchFamily="34" charset="0"/>
                  </a:rPr>
                  <a:t> &lt; </a:t>
                </a:r>
                <a:r>
                  <a:rPr lang="es-VE" sz="3600" dirty="0" smtClean="0">
                    <a:latin typeface="Cambria Math" panose="02040503050406030204" pitchFamily="18" charset="0"/>
                    <a:cs typeface="Arial" panose="020B0604020202020204" pitchFamily="34" charset="0"/>
                  </a:rPr>
                  <a:t>1</a:t>
                </a:r>
              </a:p>
              <a:p>
                <a:pPr marL="0" indent="0">
                  <a:buNone/>
                </a:pPr>
                <a:endParaRPr lang="es-VE" sz="3600" dirty="0">
                  <a:latin typeface="Cambria Math" panose="02040503050406030204" pitchFamily="18" charset="0"/>
                  <a:cs typeface="Arial" panose="020B0604020202020204" pitchFamily="34" charset="0"/>
                </a:endParaRPr>
              </a:p>
              <a:p>
                <a:pPr marL="0" indent="0">
                  <a:buNone/>
                </a:pPr>
                <a14:m>
                  <m:oMath xmlns:m="http://schemas.openxmlformats.org/officeDocument/2006/math">
                    <m:r>
                      <a:rPr lang="es-VE" sz="4400" i="1">
                        <a:latin typeface="Cambria Math" panose="02040503050406030204" pitchFamily="18" charset="0"/>
                        <a:ea typeface="Cambria Math" panose="02040503050406030204" pitchFamily="18" charset="0"/>
                        <a:cs typeface="Arial" panose="020B0604020202020204" pitchFamily="34" charset="0"/>
                      </a:rPr>
                      <m:t>𝛾</m:t>
                    </m:r>
                    <m:groupChr>
                      <m:groupChrPr>
                        <m:chr m:val="→"/>
                        <m:pos m:val="top"/>
                        <m:ctrlPr>
                          <a:rPr lang="es-VE" sz="4400" i="1">
                            <a:latin typeface="Cambria Math" panose="02040503050406030204" pitchFamily="18" charset="0"/>
                            <a:ea typeface="Cambria Math" panose="02040503050406030204" pitchFamily="18" charset="0"/>
                            <a:cs typeface="Arial" panose="020B0604020202020204" pitchFamily="34" charset="0"/>
                          </a:rPr>
                        </m:ctrlPr>
                      </m:groupChrPr>
                      <m:e/>
                    </m:groupChr>
                  </m:oMath>
                </a14:m>
                <a:r>
                  <a:rPr lang="es-VE" sz="4400" dirty="0">
                    <a:latin typeface="Garamond" panose="02020404030301010803" pitchFamily="18" charset="0"/>
                    <a:cs typeface="Arial" panose="020B0604020202020204" pitchFamily="34" charset="0"/>
                  </a:rPr>
                  <a:t>0     recompensa inmediata</a:t>
                </a:r>
                <a:endParaRPr lang="es-VE" sz="4400" dirty="0" smtClean="0">
                  <a:latin typeface="Garamond" panose="02020404030301010803" pitchFamily="18" charset="0"/>
                  <a:cs typeface="Arial" panose="020B0604020202020204" pitchFamily="34" charset="0"/>
                </a:endParaRPr>
              </a:p>
              <a:p>
                <a:pPr marL="0" indent="0">
                  <a:buNone/>
                </a:pPr>
                <a14:m>
                  <m:oMath xmlns:m="http://schemas.openxmlformats.org/officeDocument/2006/math">
                    <m:r>
                      <a:rPr lang="es-VE" sz="4400" i="1">
                        <a:latin typeface="Cambria Math" panose="02040503050406030204" pitchFamily="18" charset="0"/>
                        <a:ea typeface="Cambria Math" panose="02040503050406030204" pitchFamily="18" charset="0"/>
                        <a:cs typeface="Arial" panose="020B0604020202020204" pitchFamily="34" charset="0"/>
                      </a:rPr>
                      <m:t>𝛾</m:t>
                    </m:r>
                    <m:groupChr>
                      <m:groupChrPr>
                        <m:chr m:val="→"/>
                        <m:pos m:val="top"/>
                        <m:ctrlPr>
                          <a:rPr lang="es-VE" sz="4400" i="1">
                            <a:latin typeface="Cambria Math" panose="02040503050406030204" pitchFamily="18" charset="0"/>
                            <a:ea typeface="Cambria Math" panose="02040503050406030204" pitchFamily="18" charset="0"/>
                            <a:cs typeface="Arial" panose="020B0604020202020204" pitchFamily="34" charset="0"/>
                          </a:rPr>
                        </m:ctrlPr>
                      </m:groupChrPr>
                      <m:e/>
                    </m:groupChr>
                    <m:r>
                      <a:rPr lang="es-US" sz="4400">
                        <a:latin typeface="Cambria Math" panose="02040503050406030204" pitchFamily="18" charset="0"/>
                        <a:ea typeface="Cambria Math" panose="02040503050406030204" pitchFamily="18" charset="0"/>
                        <a:cs typeface="Arial" panose="020B0604020202020204" pitchFamily="34" charset="0"/>
                      </a:rPr>
                      <m:t>1</m:t>
                    </m:r>
                  </m:oMath>
                </a14:m>
                <a:r>
                  <a:rPr lang="es-VE" sz="4400" dirty="0">
                    <a:latin typeface="Garamond" panose="02020404030301010803" pitchFamily="18" charset="0"/>
                    <a:cs typeface="Arial" panose="020B0604020202020204" pitchFamily="34" charset="0"/>
                  </a:rPr>
                  <a:t>    recompensa futura</a:t>
                </a:r>
              </a:p>
              <a:p>
                <a:endParaRPr lang="en-US" sz="4800" dirty="0"/>
              </a:p>
              <a:p>
                <a:pPr marL="0" indent="0">
                  <a:buNone/>
                </a:pPr>
                <a:endParaRPr lang="es-VE" sz="3500" dirty="0">
                  <a:latin typeface="Garamond" panose="02020404030301010803" pitchFamily="18" charset="0"/>
                  <a:cs typeface="Arial" panose="020B0604020202020204" pitchFamily="34" charset="0"/>
                </a:endParaRPr>
              </a:p>
              <a:p>
                <a:pPr marL="0" indent="0">
                  <a:buNone/>
                </a:pPr>
                <a:endParaRPr lang="es-VE" i="1" dirty="0"/>
              </a:p>
            </p:txBody>
          </p:sp>
        </mc:Choice>
        <mc:Fallback xmlns="">
          <p:sp>
            <p:nvSpPr>
              <p:cNvPr id="5" name="Marcador de contenido 3"/>
              <p:cNvSpPr>
                <a:spLocks noGrp="1" noRot="1" noChangeAspect="1" noMove="1" noResize="1" noEditPoints="1" noAdjustHandles="1" noChangeArrowheads="1" noChangeShapeType="1" noTextEdit="1"/>
              </p:cNvSpPr>
              <p:nvPr>
                <p:ph idx="1"/>
              </p:nvPr>
            </p:nvSpPr>
            <p:spPr>
              <a:xfrm>
                <a:off x="251460" y="1825625"/>
                <a:ext cx="11940540" cy="4351338"/>
              </a:xfrm>
              <a:blipFill rotWithShape="0">
                <a:blip r:embed="rId4"/>
                <a:stretch>
                  <a:fillRect t="-6022" b="-2381"/>
                </a:stretch>
              </a:blipFill>
            </p:spPr>
            <p:txBody>
              <a:bodyPr/>
              <a:lstStyle/>
              <a:p>
                <a:r>
                  <a:rPr lang="en-US">
                    <a:noFill/>
                  </a:rPr>
                  <a:t> </a:t>
                </a:r>
              </a:p>
            </p:txBody>
          </p:sp>
        </mc:Fallback>
      </mc:AlternateContent>
    </p:spTree>
    <p:extLst>
      <p:ext uri="{BB962C8B-B14F-4D97-AF65-F5344CB8AC3E}">
        <p14:creationId xmlns:p14="http://schemas.microsoft.com/office/powerpoint/2010/main" val="15153193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3">
            <a:extLst>
              <a:ext uri="{28A0092B-C50C-407E-A947-70E740481C1C}">
                <a14:useLocalDpi xmlns:a14="http://schemas.microsoft.com/office/drawing/2010/main" val="0"/>
              </a:ext>
            </a:extLst>
          </a:blip>
          <a:srcRect l="7673" t="1339" r="11383" b="60652"/>
          <a:stretch/>
        </p:blipFill>
        <p:spPr>
          <a:xfrm>
            <a:off x="2880360" y="1851660"/>
            <a:ext cx="6149340" cy="4571304"/>
          </a:xfrm>
        </p:spPr>
      </p:pic>
      <p:sp>
        <p:nvSpPr>
          <p:cNvPr id="4" name="Marcador de número de diapositiva 3"/>
          <p:cNvSpPr>
            <a:spLocks noGrp="1"/>
          </p:cNvSpPr>
          <p:nvPr>
            <p:ph type="sldNum" sz="quarter" idx="12"/>
          </p:nvPr>
        </p:nvSpPr>
        <p:spPr/>
        <p:txBody>
          <a:bodyPr/>
          <a:lstStyle/>
          <a:p>
            <a:fld id="{58E0FE9A-57EB-4AED-89AA-21B40A82A3B3}" type="slidenum">
              <a:rPr lang="es-ES" smtClean="0"/>
              <a:t>78</a:t>
            </a:fld>
            <a:endParaRPr lang="es-ES"/>
          </a:p>
        </p:txBody>
      </p:sp>
      <mc:AlternateContent xmlns:mc="http://schemas.openxmlformats.org/markup-compatibility/2006" xmlns:a14="http://schemas.microsoft.com/office/drawing/2010/main">
        <mc:Choice Requires="a14">
          <p:sp>
            <p:nvSpPr>
              <p:cNvPr id="5" name="Título 4"/>
              <p:cNvSpPr>
                <a:spLocks noGrp="1"/>
              </p:cNvSpPr>
              <p:nvPr>
                <p:ph type="title"/>
              </p:nvPr>
            </p:nvSpPr>
            <p:spPr/>
            <p:txBody>
              <a:bodyPr>
                <a:noAutofit/>
              </a:bodyPr>
              <a:lstStyle/>
              <a:p>
                <a:r>
                  <a:rPr lang="en-US" sz="7200" b="1" dirty="0" err="1" smtClean="0">
                    <a:latin typeface="Garamond" panose="02020404030301010803" pitchFamily="18" charset="0"/>
                    <a:ea typeface="Cambria Math" panose="02040503050406030204" pitchFamily="18" charset="0"/>
                  </a:rPr>
                  <a:t>Estrategia</a:t>
                </a:r>
                <a:r>
                  <a:rPr lang="en-US" sz="7200" b="1" dirty="0" smtClean="0">
                    <a:latin typeface="Garamond" panose="02020404030301010803" pitchFamily="18" charset="0"/>
                    <a:ea typeface="Cambria Math" panose="02040503050406030204" pitchFamily="18" charset="0"/>
                  </a:rPr>
                  <a:t>   </a:t>
                </a:r>
                <a14:m>
                  <m:oMath xmlns:m="http://schemas.openxmlformats.org/officeDocument/2006/math">
                    <m:r>
                      <a:rPr lang="en-US" sz="7200" b="1" i="1" smtClean="0">
                        <a:latin typeface="Cambria Math" panose="02040503050406030204" pitchFamily="18" charset="0"/>
                        <a:ea typeface="Cambria Math" panose="02040503050406030204" pitchFamily="18" charset="0"/>
                      </a:rPr>
                      <m:t>𝜺</m:t>
                    </m:r>
                  </m:oMath>
                </a14:m>
                <a:r>
                  <a:rPr lang="en-US" sz="7200" b="1" dirty="0" smtClean="0">
                    <a:latin typeface="Garamond" panose="02020404030301010803" pitchFamily="18" charset="0"/>
                  </a:rPr>
                  <a:t>-greedy</a:t>
                </a:r>
                <a:endParaRPr lang="en-US" sz="11500" b="1" dirty="0">
                  <a:latin typeface="Garamond" panose="02020404030301010803" pitchFamily="18" charset="0"/>
                </a:endParaRPr>
              </a:p>
            </p:txBody>
          </p:sp>
        </mc:Choice>
        <mc:Fallback xmlns="">
          <p:sp>
            <p:nvSpPr>
              <p:cNvPr id="5" name="Título 4"/>
              <p:cNvSpPr>
                <a:spLocks noGrp="1" noRot="1" noChangeAspect="1" noMove="1" noResize="1" noEditPoints="1" noAdjustHandles="1" noChangeArrowheads="1" noChangeShapeType="1" noTextEdit="1"/>
              </p:cNvSpPr>
              <p:nvPr>
                <p:ph type="title"/>
              </p:nvPr>
            </p:nvSpPr>
            <p:spPr>
              <a:blipFill rotWithShape="0">
                <a:blip r:embed="rId4"/>
                <a:stretch>
                  <a:fillRect l="-4406" t="-15668" b="-29954"/>
                </a:stretch>
              </a:blipFill>
            </p:spPr>
            <p:txBody>
              <a:bodyPr/>
              <a:lstStyle/>
              <a:p>
                <a:r>
                  <a:rPr lang="en-US">
                    <a:noFill/>
                  </a:rPr>
                  <a:t> </a:t>
                </a:r>
              </a:p>
            </p:txBody>
          </p:sp>
        </mc:Fallback>
      </mc:AlternateContent>
      <p:sp>
        <p:nvSpPr>
          <p:cNvPr id="7" name="CuadroTexto 6"/>
          <p:cNvSpPr txBox="1"/>
          <p:nvPr/>
        </p:nvSpPr>
        <p:spPr>
          <a:xfrm rot="18299903">
            <a:off x="2551595" y="4142856"/>
            <a:ext cx="2462534" cy="1107996"/>
          </a:xfrm>
          <a:prstGeom prst="rect">
            <a:avLst/>
          </a:prstGeom>
          <a:noFill/>
        </p:spPr>
        <p:txBody>
          <a:bodyPr wrap="none" rtlCol="0">
            <a:spAutoFit/>
          </a:bodyPr>
          <a:lstStyle/>
          <a:p>
            <a:r>
              <a:rPr lang="es-US" sz="3200" b="1" dirty="0" smtClean="0">
                <a:latin typeface="Garamond" panose="02020404030301010803" pitchFamily="18" charset="0"/>
              </a:rPr>
              <a:t>Explo</a:t>
            </a:r>
            <a:r>
              <a:rPr lang="es-US" sz="6600" b="1" dirty="0" smtClean="0">
                <a:solidFill>
                  <a:srgbClr val="FF0000"/>
                </a:solidFill>
                <a:latin typeface="Garamond" panose="02020404030301010803" pitchFamily="18" charset="0"/>
              </a:rPr>
              <a:t>r</a:t>
            </a:r>
            <a:r>
              <a:rPr lang="es-US" sz="3200" b="1" dirty="0" smtClean="0">
                <a:latin typeface="Garamond" panose="02020404030301010803" pitchFamily="18" charset="0"/>
              </a:rPr>
              <a:t>ación</a:t>
            </a:r>
            <a:endParaRPr lang="en-US" sz="3200" b="1" dirty="0">
              <a:latin typeface="Garamond" panose="02020404030301010803" pitchFamily="18" charset="0"/>
            </a:endParaRPr>
          </a:p>
        </p:txBody>
      </p:sp>
      <p:sp>
        <p:nvSpPr>
          <p:cNvPr id="8" name="CuadroTexto 7"/>
          <p:cNvSpPr txBox="1"/>
          <p:nvPr/>
        </p:nvSpPr>
        <p:spPr>
          <a:xfrm rot="3104901">
            <a:off x="6904029" y="4153217"/>
            <a:ext cx="2435282" cy="1107996"/>
          </a:xfrm>
          <a:prstGeom prst="rect">
            <a:avLst/>
          </a:prstGeom>
          <a:noFill/>
        </p:spPr>
        <p:txBody>
          <a:bodyPr wrap="none" rtlCol="0">
            <a:spAutoFit/>
          </a:bodyPr>
          <a:lstStyle/>
          <a:p>
            <a:r>
              <a:rPr lang="en-US" sz="3200" b="1" dirty="0" err="1" smtClean="0">
                <a:latin typeface="Garamond" panose="02020404030301010803" pitchFamily="18" charset="0"/>
              </a:rPr>
              <a:t>Explo</a:t>
            </a:r>
            <a:r>
              <a:rPr lang="en-US" sz="6600" b="1" dirty="0" err="1" smtClean="0">
                <a:solidFill>
                  <a:srgbClr val="FF0000"/>
                </a:solidFill>
                <a:latin typeface="Garamond" panose="02020404030301010803" pitchFamily="18" charset="0"/>
              </a:rPr>
              <a:t>t</a:t>
            </a:r>
            <a:r>
              <a:rPr lang="en-US" sz="3200" b="1" dirty="0" err="1" smtClean="0">
                <a:latin typeface="Garamond" panose="02020404030301010803" pitchFamily="18" charset="0"/>
              </a:rPr>
              <a:t>ación</a:t>
            </a:r>
            <a:endParaRPr lang="en-US" sz="3200" b="1" dirty="0">
              <a:latin typeface="Garamond" panose="02020404030301010803" pitchFamily="18" charset="0"/>
            </a:endParaRPr>
          </a:p>
        </p:txBody>
      </p:sp>
    </p:spTree>
    <p:extLst>
      <p:ext uri="{BB962C8B-B14F-4D97-AF65-F5344CB8AC3E}">
        <p14:creationId xmlns:p14="http://schemas.microsoft.com/office/powerpoint/2010/main" val="20824298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sz="7300" dirty="0">
                <a:latin typeface="Garamond" panose="02020404030301010803" pitchFamily="18" charset="0"/>
              </a:rPr>
              <a:t>Pregunta 4</a:t>
            </a:r>
            <a:r>
              <a:rPr lang="es-ES" sz="7300" dirty="0" smtClean="0">
                <a:latin typeface="Garamond" panose="02020404030301010803" pitchFamily="18" charset="0"/>
              </a:rPr>
              <a:t> </a:t>
            </a:r>
            <a:r>
              <a:rPr lang="es-ES" dirty="0"/>
              <a:t/>
            </a:r>
            <a:br>
              <a:rPr lang="es-ES" dirty="0"/>
            </a:br>
            <a:endParaRPr lang="en-US" dirty="0"/>
          </a:p>
        </p:txBody>
      </p:sp>
      <p:sp>
        <p:nvSpPr>
          <p:cNvPr id="3" name="Marcador de contenido 2"/>
          <p:cNvSpPr>
            <a:spLocks noGrp="1"/>
          </p:cNvSpPr>
          <p:nvPr>
            <p:ph idx="1"/>
          </p:nvPr>
        </p:nvSpPr>
        <p:spPr/>
        <p:txBody>
          <a:bodyPr>
            <a:normAutofit fontScale="92500" lnSpcReduction="10000"/>
          </a:bodyPr>
          <a:lstStyle/>
          <a:p>
            <a:pPr marL="0" indent="0">
              <a:buNone/>
            </a:pPr>
            <a:r>
              <a:rPr lang="es-US" sz="6000" dirty="0" smtClean="0">
                <a:latin typeface="Garamond" panose="02020404030301010803" pitchFamily="18" charset="0"/>
              </a:rPr>
              <a:t>El algoritmo propuesto trata a todas las restricciones blandas con la misma prioridad.</a:t>
            </a:r>
          </a:p>
          <a:p>
            <a:pPr marL="0" indent="0">
              <a:buNone/>
            </a:pPr>
            <a:r>
              <a:rPr lang="es-US" sz="6000" dirty="0" smtClean="0">
                <a:latin typeface="Garamond" panose="02020404030301010803" pitchFamily="18" charset="0"/>
              </a:rPr>
              <a:t>¿Qué modificaciones habría que hacer al algoritmo si se quiere dar diferente prioridad a estas?</a:t>
            </a:r>
            <a:endParaRPr lang="en-US" sz="6000" dirty="0">
              <a:latin typeface="Garamond" panose="02020404030301010803" pitchFamily="18" charset="0"/>
            </a:endParaRPr>
          </a:p>
        </p:txBody>
      </p:sp>
      <p:sp>
        <p:nvSpPr>
          <p:cNvPr id="4" name="Marcador de número de diapositiva 3"/>
          <p:cNvSpPr>
            <a:spLocks noGrp="1"/>
          </p:cNvSpPr>
          <p:nvPr>
            <p:ph type="sldNum" sz="quarter" idx="12"/>
          </p:nvPr>
        </p:nvSpPr>
        <p:spPr/>
        <p:txBody>
          <a:bodyPr/>
          <a:lstStyle/>
          <a:p>
            <a:fld id="{58E0FE9A-57EB-4AED-89AA-21B40A82A3B3}" type="slidenum">
              <a:rPr lang="es-ES" smtClean="0"/>
              <a:t>79</a:t>
            </a:fld>
            <a:endParaRPr lang="es-ES"/>
          </a:p>
        </p:txBody>
      </p:sp>
    </p:spTree>
    <p:extLst>
      <p:ext uri="{BB962C8B-B14F-4D97-AF65-F5344CB8AC3E}">
        <p14:creationId xmlns:p14="http://schemas.microsoft.com/office/powerpoint/2010/main" val="4119339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9427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pic>
        <p:nvPicPr>
          <p:cNvPr id="8" name="Imagen 7"/>
          <p:cNvPicPr>
            <a:picLocks noChangeAspect="1"/>
          </p:cNvPicPr>
          <p:nvPr/>
        </p:nvPicPr>
        <p:blipFill rotWithShape="1">
          <a:blip r:embed="rId6"/>
          <a:srcRect l="41355" t="65273" r="50378" b="19455"/>
          <a:stretch/>
        </p:blipFill>
        <p:spPr>
          <a:xfrm>
            <a:off x="4091140" y="3616591"/>
            <a:ext cx="1321517" cy="1372561"/>
          </a:xfrm>
          <a:prstGeom prst="rect">
            <a:avLst/>
          </a:prstGeom>
        </p:spPr>
      </p:pic>
      <p:sp>
        <p:nvSpPr>
          <p:cNvPr id="3" name="CuadroTexto 2"/>
          <p:cNvSpPr txBox="1"/>
          <p:nvPr/>
        </p:nvSpPr>
        <p:spPr>
          <a:xfrm>
            <a:off x="3710632" y="2490616"/>
            <a:ext cx="2418736" cy="954107"/>
          </a:xfrm>
          <a:prstGeom prst="rect">
            <a:avLst/>
          </a:prstGeom>
          <a:noFill/>
        </p:spPr>
        <p:txBody>
          <a:bodyPr wrap="square" rtlCol="0">
            <a:spAutoFit/>
          </a:bodyPr>
          <a:lstStyle/>
          <a:p>
            <a:r>
              <a:rPr lang="es-ES" sz="2800" dirty="0">
                <a:latin typeface="Garamond" panose="02020404030301010803" pitchFamily="18" charset="0"/>
                <a:cs typeface="Arial" panose="020B0604020202020204" pitchFamily="34" charset="0"/>
              </a:rPr>
              <a:t>Realizada manualmente</a:t>
            </a:r>
          </a:p>
        </p:txBody>
      </p:sp>
      <p:cxnSp>
        <p:nvCxnSpPr>
          <p:cNvPr id="10" name="Conector angular 9"/>
          <p:cNvCxnSpPr/>
          <p:nvPr/>
        </p:nvCxnSpPr>
        <p:spPr>
          <a:xfrm>
            <a:off x="3156155" y="3170903"/>
            <a:ext cx="811161" cy="797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69462" y="4795233"/>
            <a:ext cx="1013675"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t>
            </a:r>
            <a:r>
              <a:rPr lang="es-ES" sz="2800" dirty="0" smtClean="0">
                <a:latin typeface="Garamond" panose="02020404030301010803" pitchFamily="18" charset="0"/>
                <a:cs typeface="Arial" panose="020B0604020202020204" pitchFamily="34" charset="0"/>
              </a:rPr>
              <a:t>PPA)</a:t>
            </a:r>
            <a:endParaRPr lang="es-ES" sz="2800" dirty="0">
              <a:latin typeface="Garamond" panose="02020404030301010803" pitchFamily="18" charset="0"/>
              <a:cs typeface="Arial" panose="020B0604020202020204" pitchFamily="34" charset="0"/>
            </a:endParaRPr>
          </a:p>
        </p:txBody>
      </p:sp>
      <p:cxnSp>
        <p:nvCxnSpPr>
          <p:cNvPr id="14" name="Conector recto de flecha 13"/>
          <p:cNvCxnSpPr/>
          <p:nvPr/>
        </p:nvCxnSpPr>
        <p:spPr>
          <a:xfrm>
            <a:off x="5679581" y="4302871"/>
            <a:ext cx="2019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956162" y="3795026"/>
            <a:ext cx="146591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Analizan</a:t>
            </a:r>
            <a:r>
              <a:rPr lang="es-ES" dirty="0" smtClean="0"/>
              <a:t> </a:t>
            </a:r>
            <a:endParaRPr lang="es-ES" dirty="0"/>
          </a:p>
        </p:txBody>
      </p:sp>
      <p:pic>
        <p:nvPicPr>
          <p:cNvPr id="4" name="Imagen 3"/>
          <p:cNvPicPr>
            <a:picLocks noChangeAspect="1"/>
          </p:cNvPicPr>
          <p:nvPr/>
        </p:nvPicPr>
        <p:blipFill rotWithShape="1">
          <a:blip r:embed="rId7"/>
          <a:srcRect l="47355" t="40424" r="47091" b="50705"/>
          <a:stretch/>
        </p:blipFill>
        <p:spPr>
          <a:xfrm>
            <a:off x="7936084" y="4470768"/>
            <a:ext cx="722671" cy="648929"/>
          </a:xfrm>
          <a:prstGeom prst="rect">
            <a:avLst/>
          </a:prstGeom>
        </p:spPr>
      </p:pic>
      <p:sp>
        <p:nvSpPr>
          <p:cNvPr id="12" name="CuadroTexto 11"/>
          <p:cNvSpPr txBox="1"/>
          <p:nvPr/>
        </p:nvSpPr>
        <p:spPr>
          <a:xfrm>
            <a:off x="7965581" y="3701327"/>
            <a:ext cx="766557"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P1</a:t>
            </a:r>
          </a:p>
        </p:txBody>
      </p:sp>
      <p:cxnSp>
        <p:nvCxnSpPr>
          <p:cNvPr id="17" name="Conector angular 16"/>
          <p:cNvCxnSpPr>
            <a:stCxn id="12" idx="3"/>
          </p:cNvCxnSpPr>
          <p:nvPr/>
        </p:nvCxnSpPr>
        <p:spPr>
          <a:xfrm>
            <a:off x="8732138" y="4086048"/>
            <a:ext cx="913307" cy="1415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583556" y="5671707"/>
            <a:ext cx="3413563"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Nuevo horario</a:t>
            </a:r>
          </a:p>
        </p:txBody>
      </p:sp>
      <p:sp>
        <p:nvSpPr>
          <p:cNvPr id="20" name="Llamada de nube 19"/>
          <p:cNvSpPr/>
          <p:nvPr/>
        </p:nvSpPr>
        <p:spPr>
          <a:xfrm>
            <a:off x="8916205" y="1548080"/>
            <a:ext cx="3097161" cy="1858297"/>
          </a:xfrm>
          <a:prstGeom prst="cloudCallout">
            <a:avLst>
              <a:gd name="adj1" fmla="val 9167"/>
              <a:gd name="adj2" fmla="val 9821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ES"/>
          </a:p>
        </p:txBody>
      </p:sp>
      <p:sp>
        <p:nvSpPr>
          <p:cNvPr id="21" name="Rectángulo 20"/>
          <p:cNvSpPr/>
          <p:nvPr/>
        </p:nvSpPr>
        <p:spPr>
          <a:xfrm>
            <a:off x="9519956" y="1720697"/>
            <a:ext cx="2223803" cy="1477328"/>
          </a:xfrm>
          <a:prstGeom prst="rect">
            <a:avLst/>
          </a:prstGeom>
        </p:spPr>
        <p:txBody>
          <a:bodyPr wrap="square">
            <a:spAutoFit/>
          </a:bodyPr>
          <a:lstStyle/>
          <a:p>
            <a:r>
              <a:rPr lang="es-ES" dirty="0" smtClean="0"/>
              <a:t>Sería muy ventajoso contar con una </a:t>
            </a:r>
            <a:r>
              <a:rPr lang="es-ES" dirty="0" err="1" smtClean="0"/>
              <a:t>herra</a:t>
            </a:r>
            <a:r>
              <a:rPr lang="es-ES" dirty="0" smtClean="0"/>
              <a:t>- mienta capaz de generar un nuevo horario</a:t>
            </a:r>
            <a:endParaRPr lang="es-ES" dirty="0"/>
          </a:p>
        </p:txBody>
      </p:sp>
      <p:pic>
        <p:nvPicPr>
          <p:cNvPr id="22" name="Imagen 21"/>
          <p:cNvPicPr>
            <a:picLocks noChangeAspect="1"/>
          </p:cNvPicPr>
          <p:nvPr/>
        </p:nvPicPr>
        <p:blipFill rotWithShape="1">
          <a:blip r:embed="rId8"/>
          <a:srcRect l="48035" t="41028" r="48111" b="52117"/>
          <a:stretch/>
        </p:blipFill>
        <p:spPr>
          <a:xfrm>
            <a:off x="10260235" y="4420805"/>
            <a:ext cx="1194620" cy="1194622"/>
          </a:xfrm>
          <a:prstGeom prst="rect">
            <a:avLst/>
          </a:prstGeom>
        </p:spPr>
      </p:pic>
      <p:sp>
        <p:nvSpPr>
          <p:cNvPr id="16" name="Marcador de número de diapositiva 15"/>
          <p:cNvSpPr>
            <a:spLocks noGrp="1"/>
          </p:cNvSpPr>
          <p:nvPr>
            <p:ph type="sldNum" sz="quarter" idx="12"/>
          </p:nvPr>
        </p:nvSpPr>
        <p:spPr/>
        <p:txBody>
          <a:bodyPr/>
          <a:lstStyle/>
          <a:p>
            <a:fld id="{58E0FE9A-57EB-4AED-89AA-21B40A82A3B3}" type="slidenum">
              <a:rPr lang="es-ES" smtClean="0"/>
              <a:t>8</a:t>
            </a:fld>
            <a:endParaRPr lang="es-ES"/>
          </a:p>
        </p:txBody>
      </p:sp>
    </p:spTree>
    <p:extLst>
      <p:ext uri="{BB962C8B-B14F-4D97-AF65-F5344CB8AC3E}">
        <p14:creationId xmlns:p14="http://schemas.microsoft.com/office/powerpoint/2010/main" val="22487252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28599" y="-708660"/>
                <a:ext cx="11361420" cy="5830570"/>
              </a:xfrm>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a:rPr lang="es-VE" sz="4000" smtClean="0">
                          <a:latin typeface="Cambria Math" panose="02040503050406030204" pitchFamily="18" charset="0"/>
                          <a:cs typeface="Arial" panose="020B0604020202020204" pitchFamily="34" charset="0"/>
                        </a:rPr>
                        <m:t>𝑟</m:t>
                      </m:r>
                      <m:r>
                        <a:rPr lang="es-VE" sz="4000" smtClean="0">
                          <a:latin typeface="Cambria Math" panose="02040503050406030204" pitchFamily="18" charset="0"/>
                          <a:cs typeface="Arial" panose="020B0604020202020204" pitchFamily="34" charset="0"/>
                        </a:rPr>
                        <m:t>=</m:t>
                      </m:r>
                      <m:func>
                        <m:funcPr>
                          <m:ctrlPr>
                            <a:rPr lang="es-VE" sz="4000" i="1">
                              <a:latin typeface="Cambria Math" panose="02040503050406030204" pitchFamily="18" charset="0"/>
                              <a:cs typeface="Arial" panose="020B0604020202020204" pitchFamily="34" charset="0"/>
                            </a:rPr>
                          </m:ctrlPr>
                        </m:funcPr>
                        <m:fName>
                          <m:r>
                            <m:rPr>
                              <m:sty m:val="p"/>
                            </m:rPr>
                            <a:rPr lang="es-VE" sz="4000">
                              <a:latin typeface="Cambria Math" panose="02040503050406030204" pitchFamily="18" charset="0"/>
                              <a:cs typeface="Arial" panose="020B0604020202020204" pitchFamily="34" charset="0"/>
                            </a:rPr>
                            <m:t>max</m:t>
                          </m:r>
                        </m:fName>
                        <m:e>
                          <m:nary>
                            <m:naryPr>
                              <m:chr m:val="∑"/>
                              <m:subHide m:val="on"/>
                              <m:supHide m:val="on"/>
                              <m:ctrlPr>
                                <a:rPr lang="es-VE" sz="4000" i="1">
                                  <a:latin typeface="Cambria Math" panose="02040503050406030204" pitchFamily="18" charset="0"/>
                                  <a:cs typeface="Arial" panose="020B0604020202020204" pitchFamily="34" charset="0"/>
                                </a:rPr>
                              </m:ctrlPr>
                            </m:naryPr>
                            <m:sub/>
                            <m:sup/>
                            <m:e>
                              <m:sSub>
                                <m:sSubPr>
                                  <m:ctrlPr>
                                    <a:rPr lang="es-VE" sz="4000" i="1">
                                      <a:latin typeface="Cambria Math" panose="02040503050406030204" pitchFamily="18" charset="0"/>
                                      <a:cs typeface="Arial" panose="020B0604020202020204" pitchFamily="34" charset="0"/>
                                    </a:rPr>
                                  </m:ctrlPr>
                                </m:sSubPr>
                                <m:e>
                                  <m:r>
                                    <a:rPr lang="es-VE" sz="4000">
                                      <a:latin typeface="Cambria Math" panose="02040503050406030204" pitchFamily="18" charset="0"/>
                                      <a:cs typeface="Arial" panose="020B0604020202020204" pitchFamily="34" charset="0"/>
                                    </a:rPr>
                                    <m:t>𝑥</m:t>
                                  </m:r>
                                </m:e>
                                <m:sub>
                                  <m:r>
                                    <a:rPr lang="es-VE" sz="4000">
                                      <a:latin typeface="Cambria Math" panose="02040503050406030204" pitchFamily="18" charset="0"/>
                                      <a:cs typeface="Arial" panose="020B0604020202020204" pitchFamily="34" charset="0"/>
                                    </a:rPr>
                                    <m:t>𝑖</m:t>
                                  </m:r>
                                </m:sub>
                              </m:sSub>
                            </m:e>
                          </m:nary>
                        </m:e>
                      </m:func>
                    </m:oMath>
                  </m:oMathPara>
                </a14:m>
                <a:endParaRPr lang="es-VE" sz="4000" dirty="0">
                  <a:latin typeface="Garamond" panose="02020404030301010803"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s-VE" sz="4000" i="1">
                              <a:latin typeface="Cambria Math" panose="02040503050406030204" pitchFamily="18" charset="0"/>
                              <a:cs typeface="Arial" panose="020B0604020202020204" pitchFamily="34" charset="0"/>
                            </a:rPr>
                          </m:ctrlPr>
                        </m:sSubPr>
                        <m:e>
                          <m:r>
                            <a:rPr lang="es-VE" sz="4000">
                              <a:latin typeface="Cambria Math" panose="02040503050406030204" pitchFamily="18" charset="0"/>
                              <a:cs typeface="Arial" panose="020B0604020202020204" pitchFamily="34" charset="0"/>
                            </a:rPr>
                            <m:t>𝑥</m:t>
                          </m:r>
                        </m:e>
                        <m:sub>
                          <m:r>
                            <a:rPr lang="es-VE" sz="4000">
                              <a:latin typeface="Cambria Math" panose="02040503050406030204" pitchFamily="18" charset="0"/>
                              <a:cs typeface="Arial" panose="020B0604020202020204" pitchFamily="34" charset="0"/>
                            </a:rPr>
                            <m:t>𝑖</m:t>
                          </m:r>
                        </m:sub>
                      </m:sSub>
                      <m:r>
                        <a:rPr lang="es-VE" sz="4000">
                          <a:latin typeface="Cambria Math" panose="02040503050406030204" pitchFamily="18" charset="0"/>
                          <a:cs typeface="Arial" panose="020B0604020202020204" pitchFamily="34" charset="0"/>
                        </a:rPr>
                        <m:t>=</m:t>
                      </m:r>
                      <m:d>
                        <m:dPr>
                          <m:begChr m:val="{"/>
                          <m:endChr m:val=""/>
                          <m:ctrlPr>
                            <a:rPr lang="es-VE" sz="4000" i="1">
                              <a:latin typeface="Cambria Math" panose="02040503050406030204" pitchFamily="18" charset="0"/>
                              <a:cs typeface="Arial" panose="020B0604020202020204" pitchFamily="34" charset="0"/>
                            </a:rPr>
                          </m:ctrlPr>
                        </m:dPr>
                        <m:e>
                          <m:m>
                            <m:mPr>
                              <m:mcs>
                                <m:mc>
                                  <m:mcPr>
                                    <m:count m:val="1"/>
                                    <m:mcJc m:val="center"/>
                                  </m:mcPr>
                                </m:mc>
                              </m:mcs>
                              <m:ctrlPr>
                                <a:rPr lang="es-VE" sz="4000" i="1">
                                  <a:latin typeface="Cambria Math" panose="02040503050406030204" pitchFamily="18" charset="0"/>
                                  <a:cs typeface="Arial" panose="020B0604020202020204" pitchFamily="34" charset="0"/>
                                </a:rPr>
                              </m:ctrlPr>
                            </m:mPr>
                            <m:mr>
                              <m:e>
                                <m:r>
                                  <m:rPr>
                                    <m:brk m:alnAt="7"/>
                                  </m:rPr>
                                  <a:rPr lang="es-VE" sz="4000">
                                    <a:latin typeface="Cambria Math" panose="02040503050406030204" pitchFamily="18" charset="0"/>
                                    <a:cs typeface="Arial" panose="020B0604020202020204" pitchFamily="34" charset="0"/>
                                  </a:rPr>
                                  <m:t>1</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𝑠𝑖</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𝑠𝑒</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𝑐𝑢𝑚𝑝𝑙𝑒</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𝑙𝑎</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𝑟𝑒𝑠𝑡𝑟𝑖𝑐𝑐𝑖</m:t>
                                </m:r>
                                <m:r>
                                  <a:rPr lang="es-VE" sz="4000">
                                    <a:latin typeface="Cambria Math" panose="02040503050406030204" pitchFamily="18" charset="0"/>
                                    <a:cs typeface="Arial" panose="020B0604020202020204" pitchFamily="34" charset="0"/>
                                  </a:rPr>
                                  <m:t>ó</m:t>
                                </m:r>
                                <m:r>
                                  <a:rPr lang="es-VE" sz="4000">
                                    <a:latin typeface="Cambria Math" panose="02040503050406030204" pitchFamily="18" charset="0"/>
                                    <a:cs typeface="Arial" panose="020B0604020202020204" pitchFamily="34" charset="0"/>
                                  </a:rPr>
                                  <m:t>𝑛</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𝑏𝑙𝑎𝑛𝑑𝑎</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𝑖</m:t>
                                </m:r>
                              </m:e>
                            </m:mr>
                            <m:mr>
                              <m:e>
                                <m:r>
                                  <a:rPr lang="es-VE" sz="4000">
                                    <a:latin typeface="Cambria Math" panose="02040503050406030204" pitchFamily="18" charset="0"/>
                                    <a:cs typeface="Arial" panose="020B0604020202020204" pitchFamily="34" charset="0"/>
                                  </a:rPr>
                                  <m:t>0, </m:t>
                                </m:r>
                                <m:r>
                                  <a:rPr lang="es-VE" sz="4000">
                                    <a:latin typeface="Cambria Math" panose="02040503050406030204" pitchFamily="18" charset="0"/>
                                    <a:cs typeface="Arial" panose="020B0604020202020204" pitchFamily="34" charset="0"/>
                                  </a:rPr>
                                  <m:t>𝑒𝑛</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𝑜𝑡𝑟𝑜𝑠</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𝑐𝑎𝑠𝑜𝑠</m:t>
                                </m:r>
                                <m:r>
                                  <a:rPr lang="es-VE" sz="4000">
                                    <a:latin typeface="Cambria Math" panose="02040503050406030204" pitchFamily="18" charset="0"/>
                                    <a:cs typeface="Arial" panose="020B0604020202020204" pitchFamily="34" charset="0"/>
                                  </a:rPr>
                                  <m:t>                                           </m:t>
                                </m:r>
                              </m:e>
                            </m:mr>
                          </m:m>
                        </m:e>
                      </m:d>
                    </m:oMath>
                  </m:oMathPara>
                </a14:m>
                <a:endParaRPr lang="en-US" sz="4000" dirty="0" smtClean="0"/>
              </a:p>
              <a:p>
                <a:pPr marL="0" indent="0">
                  <a:buNone/>
                </a:pPr>
                <a:endParaRPr lang="es-VE" sz="4000" dirty="0" smtClean="0">
                  <a:latin typeface="Cambria Math" panose="02040503050406030204" pitchFamily="18" charset="0"/>
                  <a:cs typeface="Arial" panose="020B0604020202020204" pitchFamily="34" charset="0"/>
                </a:endParaRPr>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28599" y="-708660"/>
                <a:ext cx="11361420" cy="5830570"/>
              </a:xfrm>
              <a:blipFill rotWithShape="0">
                <a:blip r:embed="rId3"/>
                <a:stretch>
                  <a:fillRect/>
                </a:stretch>
              </a:blipFill>
            </p:spPr>
            <p:txBody>
              <a:bodyPr/>
              <a:lstStyle/>
              <a:p>
                <a:r>
                  <a:rPr lang="en-US">
                    <a:noFill/>
                  </a:rPr>
                  <a:t> </a:t>
                </a:r>
              </a:p>
            </p:txBody>
          </p:sp>
        </mc:Fallback>
      </mc:AlternateContent>
      <p:sp>
        <p:nvSpPr>
          <p:cNvPr id="4" name="Marcador de número de diapositiva 3"/>
          <p:cNvSpPr>
            <a:spLocks noGrp="1"/>
          </p:cNvSpPr>
          <p:nvPr>
            <p:ph type="sldNum" sz="quarter" idx="12"/>
          </p:nvPr>
        </p:nvSpPr>
        <p:spPr/>
        <p:txBody>
          <a:bodyPr/>
          <a:lstStyle/>
          <a:p>
            <a:fld id="{58E0FE9A-57EB-4AED-89AA-21B40A82A3B3}" type="slidenum">
              <a:rPr lang="es-ES" smtClean="0"/>
              <a:t>80</a:t>
            </a:fld>
            <a:endParaRPr lang="es-ES"/>
          </a:p>
        </p:txBody>
      </p:sp>
    </p:spTree>
    <p:extLst>
      <p:ext uri="{BB962C8B-B14F-4D97-AF65-F5344CB8AC3E}">
        <p14:creationId xmlns:p14="http://schemas.microsoft.com/office/powerpoint/2010/main" val="2082253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1600200" y="3207538"/>
            <a:ext cx="10363200" cy="314881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a:xfrm>
                <a:off x="228599" y="-708660"/>
                <a:ext cx="11361420" cy="5830570"/>
              </a:xfrm>
            </p:spPr>
            <p:txBody>
              <a:bodyPr anchor="ctr">
                <a:normAutofit/>
              </a:bodyPr>
              <a:lstStyle/>
              <a:p>
                <a:pPr marL="0" indent="0">
                  <a:buNone/>
                </a:pPr>
                <a14:m>
                  <m:oMathPara xmlns:m="http://schemas.openxmlformats.org/officeDocument/2006/math">
                    <m:oMathParaPr>
                      <m:jc m:val="centerGroup"/>
                    </m:oMathParaPr>
                    <m:oMath xmlns:m="http://schemas.openxmlformats.org/officeDocument/2006/math">
                      <m:r>
                        <a:rPr lang="es-VE" sz="4000" smtClean="0">
                          <a:latin typeface="Cambria Math" panose="02040503050406030204" pitchFamily="18" charset="0"/>
                          <a:cs typeface="Arial" panose="020B0604020202020204" pitchFamily="34" charset="0"/>
                        </a:rPr>
                        <m:t>𝑟</m:t>
                      </m:r>
                      <m:r>
                        <a:rPr lang="es-VE" sz="4000" smtClean="0">
                          <a:latin typeface="Cambria Math" panose="02040503050406030204" pitchFamily="18" charset="0"/>
                          <a:cs typeface="Arial" panose="020B0604020202020204" pitchFamily="34" charset="0"/>
                        </a:rPr>
                        <m:t>=</m:t>
                      </m:r>
                      <m:func>
                        <m:funcPr>
                          <m:ctrlPr>
                            <a:rPr lang="es-VE" sz="4000" i="1">
                              <a:latin typeface="Cambria Math" panose="02040503050406030204" pitchFamily="18" charset="0"/>
                              <a:cs typeface="Arial" panose="020B0604020202020204" pitchFamily="34" charset="0"/>
                            </a:rPr>
                          </m:ctrlPr>
                        </m:funcPr>
                        <m:fName>
                          <m:r>
                            <m:rPr>
                              <m:sty m:val="p"/>
                            </m:rPr>
                            <a:rPr lang="es-VE" sz="4000">
                              <a:latin typeface="Cambria Math" panose="02040503050406030204" pitchFamily="18" charset="0"/>
                              <a:cs typeface="Arial" panose="020B0604020202020204" pitchFamily="34" charset="0"/>
                            </a:rPr>
                            <m:t>max</m:t>
                          </m:r>
                        </m:fName>
                        <m:e>
                          <m:nary>
                            <m:naryPr>
                              <m:chr m:val="∑"/>
                              <m:subHide m:val="on"/>
                              <m:supHide m:val="on"/>
                              <m:ctrlPr>
                                <a:rPr lang="es-VE" sz="4000" i="1">
                                  <a:latin typeface="Cambria Math" panose="02040503050406030204" pitchFamily="18" charset="0"/>
                                  <a:cs typeface="Arial" panose="020B0604020202020204" pitchFamily="34" charset="0"/>
                                </a:rPr>
                              </m:ctrlPr>
                            </m:naryPr>
                            <m:sub/>
                            <m:sup/>
                            <m:e>
                              <m:sSub>
                                <m:sSubPr>
                                  <m:ctrlPr>
                                    <a:rPr lang="es-VE" sz="4000" i="1">
                                      <a:latin typeface="Cambria Math" panose="02040503050406030204" pitchFamily="18" charset="0"/>
                                      <a:cs typeface="Arial" panose="020B0604020202020204" pitchFamily="34" charset="0"/>
                                    </a:rPr>
                                  </m:ctrlPr>
                                </m:sSubPr>
                                <m:e>
                                  <m:r>
                                    <a:rPr lang="es-VE" sz="4000">
                                      <a:latin typeface="Cambria Math" panose="02040503050406030204" pitchFamily="18" charset="0"/>
                                      <a:cs typeface="Arial" panose="020B0604020202020204" pitchFamily="34" charset="0"/>
                                    </a:rPr>
                                    <m:t>𝑥</m:t>
                                  </m:r>
                                </m:e>
                                <m:sub>
                                  <m:r>
                                    <a:rPr lang="es-VE" sz="4000">
                                      <a:latin typeface="Cambria Math" panose="02040503050406030204" pitchFamily="18" charset="0"/>
                                      <a:cs typeface="Arial" panose="020B0604020202020204" pitchFamily="34" charset="0"/>
                                    </a:rPr>
                                    <m:t>𝑖</m:t>
                                  </m:r>
                                </m:sub>
                              </m:sSub>
                            </m:e>
                          </m:nary>
                        </m:e>
                      </m:func>
                    </m:oMath>
                  </m:oMathPara>
                </a14:m>
                <a:endParaRPr lang="es-VE" sz="4000" dirty="0">
                  <a:latin typeface="Garamond" panose="02020404030301010803"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s-VE" sz="4000" i="1">
                              <a:latin typeface="Cambria Math" panose="02040503050406030204" pitchFamily="18" charset="0"/>
                              <a:cs typeface="Arial" panose="020B0604020202020204" pitchFamily="34" charset="0"/>
                            </a:rPr>
                          </m:ctrlPr>
                        </m:sSubPr>
                        <m:e>
                          <m:r>
                            <a:rPr lang="es-VE" sz="4000">
                              <a:latin typeface="Cambria Math" panose="02040503050406030204" pitchFamily="18" charset="0"/>
                              <a:cs typeface="Arial" panose="020B0604020202020204" pitchFamily="34" charset="0"/>
                            </a:rPr>
                            <m:t>𝑥</m:t>
                          </m:r>
                        </m:e>
                        <m:sub>
                          <m:r>
                            <a:rPr lang="es-VE" sz="4000">
                              <a:latin typeface="Cambria Math" panose="02040503050406030204" pitchFamily="18" charset="0"/>
                              <a:cs typeface="Arial" panose="020B0604020202020204" pitchFamily="34" charset="0"/>
                            </a:rPr>
                            <m:t>𝑖</m:t>
                          </m:r>
                        </m:sub>
                      </m:sSub>
                      <m:r>
                        <a:rPr lang="es-VE" sz="4000">
                          <a:latin typeface="Cambria Math" panose="02040503050406030204" pitchFamily="18" charset="0"/>
                          <a:cs typeface="Arial" panose="020B0604020202020204" pitchFamily="34" charset="0"/>
                        </a:rPr>
                        <m:t>=</m:t>
                      </m:r>
                      <m:d>
                        <m:dPr>
                          <m:begChr m:val="{"/>
                          <m:endChr m:val=""/>
                          <m:ctrlPr>
                            <a:rPr lang="es-VE" sz="4000" i="1">
                              <a:latin typeface="Cambria Math" panose="02040503050406030204" pitchFamily="18" charset="0"/>
                              <a:cs typeface="Arial" panose="020B0604020202020204" pitchFamily="34" charset="0"/>
                            </a:rPr>
                          </m:ctrlPr>
                        </m:dPr>
                        <m:e>
                          <m:m>
                            <m:mPr>
                              <m:mcs>
                                <m:mc>
                                  <m:mcPr>
                                    <m:count m:val="1"/>
                                    <m:mcJc m:val="center"/>
                                  </m:mcPr>
                                </m:mc>
                              </m:mcs>
                              <m:ctrlPr>
                                <a:rPr lang="es-VE" sz="4000" i="1">
                                  <a:latin typeface="Cambria Math" panose="02040503050406030204" pitchFamily="18" charset="0"/>
                                  <a:cs typeface="Arial" panose="020B0604020202020204" pitchFamily="34" charset="0"/>
                                </a:rPr>
                              </m:ctrlPr>
                            </m:mPr>
                            <m:mr>
                              <m:e>
                                <m:r>
                                  <m:rPr>
                                    <m:brk m:alnAt="7"/>
                                  </m:rPr>
                                  <a:rPr lang="es-VE" sz="4000">
                                    <a:latin typeface="Cambria Math" panose="02040503050406030204" pitchFamily="18" charset="0"/>
                                    <a:cs typeface="Arial" panose="020B0604020202020204" pitchFamily="34" charset="0"/>
                                  </a:rPr>
                                  <m:t>1</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𝑠𝑖</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𝑠𝑒</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𝑐𝑢𝑚𝑝𝑙𝑒</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𝑙𝑎</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𝑟𝑒𝑠𝑡𝑟𝑖𝑐𝑐𝑖</m:t>
                                </m:r>
                                <m:r>
                                  <a:rPr lang="es-VE" sz="4000">
                                    <a:latin typeface="Cambria Math" panose="02040503050406030204" pitchFamily="18" charset="0"/>
                                    <a:cs typeface="Arial" panose="020B0604020202020204" pitchFamily="34" charset="0"/>
                                  </a:rPr>
                                  <m:t>ó</m:t>
                                </m:r>
                                <m:r>
                                  <a:rPr lang="es-VE" sz="4000">
                                    <a:latin typeface="Cambria Math" panose="02040503050406030204" pitchFamily="18" charset="0"/>
                                    <a:cs typeface="Arial" panose="020B0604020202020204" pitchFamily="34" charset="0"/>
                                  </a:rPr>
                                  <m:t>𝑛</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𝑏𝑙𝑎𝑛𝑑𝑎</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𝑖</m:t>
                                </m:r>
                              </m:e>
                            </m:mr>
                            <m:mr>
                              <m:e>
                                <m:r>
                                  <a:rPr lang="es-VE" sz="4000">
                                    <a:latin typeface="Cambria Math" panose="02040503050406030204" pitchFamily="18" charset="0"/>
                                    <a:cs typeface="Arial" panose="020B0604020202020204" pitchFamily="34" charset="0"/>
                                  </a:rPr>
                                  <m:t>0, </m:t>
                                </m:r>
                                <m:r>
                                  <a:rPr lang="es-VE" sz="4000">
                                    <a:latin typeface="Cambria Math" panose="02040503050406030204" pitchFamily="18" charset="0"/>
                                    <a:cs typeface="Arial" panose="020B0604020202020204" pitchFamily="34" charset="0"/>
                                  </a:rPr>
                                  <m:t>𝑒𝑛</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𝑜𝑡𝑟𝑜𝑠</m:t>
                                </m:r>
                                <m:r>
                                  <a:rPr lang="es-VE" sz="4000">
                                    <a:latin typeface="Cambria Math" panose="02040503050406030204" pitchFamily="18" charset="0"/>
                                    <a:cs typeface="Arial" panose="020B0604020202020204" pitchFamily="34" charset="0"/>
                                  </a:rPr>
                                  <m:t> </m:t>
                                </m:r>
                                <m:r>
                                  <a:rPr lang="es-VE" sz="4000">
                                    <a:latin typeface="Cambria Math" panose="02040503050406030204" pitchFamily="18" charset="0"/>
                                    <a:cs typeface="Arial" panose="020B0604020202020204" pitchFamily="34" charset="0"/>
                                  </a:rPr>
                                  <m:t>𝑐𝑎𝑠𝑜𝑠</m:t>
                                </m:r>
                                <m:r>
                                  <a:rPr lang="es-VE" sz="4000">
                                    <a:latin typeface="Cambria Math" panose="02040503050406030204" pitchFamily="18" charset="0"/>
                                    <a:cs typeface="Arial" panose="020B0604020202020204" pitchFamily="34" charset="0"/>
                                  </a:rPr>
                                  <m:t>                                           </m:t>
                                </m:r>
                              </m:e>
                            </m:mr>
                          </m:m>
                        </m:e>
                      </m:d>
                    </m:oMath>
                  </m:oMathPara>
                </a14:m>
                <a:endParaRPr lang="en-US" sz="4000" dirty="0" smtClean="0"/>
              </a:p>
              <a:p>
                <a:pPr marL="0" indent="0">
                  <a:buNone/>
                </a:pPr>
                <a:endParaRPr lang="es-VE" sz="4000" dirty="0" smtClean="0">
                  <a:latin typeface="Cambria Math" panose="02040503050406030204" pitchFamily="18" charset="0"/>
                  <a:cs typeface="Arial" panose="020B0604020202020204" pitchFamily="34" charset="0"/>
                </a:endParaRPr>
              </a:p>
              <a:p>
                <a:pPr marL="0" indent="0">
                  <a:buNone/>
                </a:pPr>
                <a:endParaRPr lang="en-U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xfrm>
                <a:off x="228599" y="-708660"/>
                <a:ext cx="11361420" cy="5830570"/>
              </a:xfrm>
              <a:blipFill rotWithShape="0">
                <a:blip r:embed="rId3"/>
                <a:stretch>
                  <a:fillRect/>
                </a:stretch>
              </a:blipFill>
            </p:spPr>
            <p:txBody>
              <a:bodyPr/>
              <a:lstStyle/>
              <a:p>
                <a:r>
                  <a:rPr lang="en-US">
                    <a:noFill/>
                  </a:rPr>
                  <a:t> </a:t>
                </a:r>
              </a:p>
            </p:txBody>
          </p:sp>
        </mc:Fallback>
      </mc:AlternateContent>
      <p:sp>
        <p:nvSpPr>
          <p:cNvPr id="4" name="Marcador de número de diapositiva 3"/>
          <p:cNvSpPr>
            <a:spLocks noGrp="1"/>
          </p:cNvSpPr>
          <p:nvPr>
            <p:ph type="sldNum" sz="quarter" idx="12"/>
          </p:nvPr>
        </p:nvSpPr>
        <p:spPr/>
        <p:txBody>
          <a:bodyPr/>
          <a:lstStyle/>
          <a:p>
            <a:fld id="{58E0FE9A-57EB-4AED-89AA-21B40A82A3B3}" type="slidenum">
              <a:rPr lang="es-ES" smtClean="0"/>
              <a:t>81</a:t>
            </a:fld>
            <a:endParaRPr lang="es-ES"/>
          </a:p>
        </p:txBody>
      </p:sp>
      <mc:AlternateContent xmlns:mc="http://schemas.openxmlformats.org/markup-compatibility/2006">
        <mc:Choice xmlns:a14="http://schemas.microsoft.com/office/drawing/2010/main" Requires="a14">
          <p:sp>
            <p:nvSpPr>
              <p:cNvPr id="6" name="Rectángulo 5"/>
              <p:cNvSpPr/>
              <p:nvPr/>
            </p:nvSpPr>
            <p:spPr>
              <a:xfrm>
                <a:off x="-1226820" y="3207538"/>
                <a:ext cx="13190220" cy="31488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VE" sz="4000">
                          <a:latin typeface="Cambria Math" panose="02040503050406030204" pitchFamily="18" charset="0"/>
                          <a:cs typeface="Arial" panose="020B0604020202020204" pitchFamily="34" charset="0"/>
                        </a:rPr>
                        <m:t>𝑟</m:t>
                      </m:r>
                      <m:r>
                        <a:rPr lang="es-VE" sz="4000">
                          <a:latin typeface="Cambria Math" panose="02040503050406030204" pitchFamily="18" charset="0"/>
                          <a:cs typeface="Arial" panose="020B0604020202020204" pitchFamily="34" charset="0"/>
                        </a:rPr>
                        <m:t>=</m:t>
                      </m:r>
                      <m:func>
                        <m:funcPr>
                          <m:ctrlPr>
                            <a:rPr lang="es-VE" sz="4000" i="1">
                              <a:latin typeface="Cambria Math" panose="02040503050406030204" pitchFamily="18" charset="0"/>
                              <a:cs typeface="Arial" panose="020B0604020202020204" pitchFamily="34" charset="0"/>
                            </a:rPr>
                          </m:ctrlPr>
                        </m:funcPr>
                        <m:fName>
                          <m:r>
                            <m:rPr>
                              <m:sty m:val="p"/>
                            </m:rPr>
                            <a:rPr lang="es-VE" sz="4000">
                              <a:latin typeface="Cambria Math" panose="02040503050406030204" pitchFamily="18" charset="0"/>
                              <a:cs typeface="Arial" panose="020B0604020202020204" pitchFamily="34" charset="0"/>
                            </a:rPr>
                            <m:t>max</m:t>
                          </m:r>
                        </m:fName>
                        <m:e>
                          <m:nary>
                            <m:naryPr>
                              <m:chr m:val="∑"/>
                              <m:subHide m:val="on"/>
                              <m:supHide m:val="on"/>
                              <m:ctrlPr>
                                <a:rPr lang="es-VE" sz="4000" i="1">
                                  <a:latin typeface="Cambria Math" panose="02040503050406030204" pitchFamily="18" charset="0"/>
                                  <a:cs typeface="Arial" panose="020B0604020202020204" pitchFamily="34" charset="0"/>
                                </a:rPr>
                              </m:ctrlPr>
                            </m:naryPr>
                            <m:sub/>
                            <m:sup/>
                            <m:e>
                              <m:sSub>
                                <m:sSubPr>
                                  <m:ctrlPr>
                                    <a:rPr lang="es-VE" sz="4000" i="1">
                                      <a:latin typeface="Cambria Math" panose="02040503050406030204" pitchFamily="18" charset="0"/>
                                      <a:cs typeface="Arial" panose="020B0604020202020204" pitchFamily="34" charset="0"/>
                                    </a:rPr>
                                  </m:ctrlPr>
                                </m:sSubPr>
                                <m:e>
                                  <m:sSub>
                                    <m:sSubPr>
                                      <m:ctrlPr>
                                        <a:rPr lang="en-US"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𝑤</m:t>
                                      </m:r>
                                    </m:e>
                                    <m:sub>
                                      <m:r>
                                        <a:rPr lang="en-US" sz="4000" i="1">
                                          <a:latin typeface="Cambria Math" panose="02040503050406030204" pitchFamily="18" charset="0"/>
                                          <a:cs typeface="Arial" panose="020B0604020202020204" pitchFamily="34" charset="0"/>
                                        </a:rPr>
                                        <m:t>𝑖</m:t>
                                      </m:r>
                                    </m:sub>
                                  </m:sSub>
                                  <m:r>
                                    <a:rPr lang="es-VE" sz="4000">
                                      <a:latin typeface="Cambria Math" panose="02040503050406030204" pitchFamily="18" charset="0"/>
                                      <a:cs typeface="Arial" panose="020B0604020202020204" pitchFamily="34" charset="0"/>
                                    </a:rPr>
                                    <m:t>𝑥</m:t>
                                  </m:r>
                                </m:e>
                                <m:sub>
                                  <m:r>
                                    <a:rPr lang="es-VE" sz="4000">
                                      <a:latin typeface="Cambria Math" panose="02040503050406030204" pitchFamily="18" charset="0"/>
                                      <a:cs typeface="Arial" panose="020B0604020202020204" pitchFamily="34" charset="0"/>
                                    </a:rPr>
                                    <m:t>𝑖</m:t>
                                  </m:r>
                                </m:sub>
                              </m:sSub>
                            </m:e>
                          </m:nary>
                        </m:e>
                      </m:func>
                    </m:oMath>
                  </m:oMathPara>
                </a14:m>
                <a:endParaRPr lang="es-VE" sz="4000" dirty="0">
                  <a:latin typeface="Garamond" panose="02020404030301010803" pitchFamily="18" charset="0"/>
                  <a:cs typeface="Arial" panose="020B0604020202020204" pitchFamily="34" charset="0"/>
                </a:endParaRPr>
              </a:p>
              <a:p>
                <a:r>
                  <a:rPr lang="es-VE" sz="4000" dirty="0">
                    <a:cs typeface="Arial" panose="020B0604020202020204" pitchFamily="34" charset="0"/>
                  </a:rPr>
                  <a:t>                             </a:t>
                </a:r>
                <a14:m>
                  <m:oMath xmlns:m="http://schemas.openxmlformats.org/officeDocument/2006/math">
                    <m:sSub>
                      <m:sSubPr>
                        <m:ctrlPr>
                          <a:rPr lang="es-VE" sz="4000" i="1">
                            <a:latin typeface="Cambria Math" panose="02040503050406030204" pitchFamily="18" charset="0"/>
                            <a:cs typeface="Arial" panose="020B0604020202020204" pitchFamily="34" charset="0"/>
                          </a:rPr>
                        </m:ctrlPr>
                      </m:sSubPr>
                      <m:e>
                        <m:r>
                          <a:rPr lang="en-US" sz="4000">
                            <a:latin typeface="Cambria Math" panose="02040503050406030204" pitchFamily="18" charset="0"/>
                            <a:cs typeface="Arial" panose="020B0604020202020204" pitchFamily="34" charset="0"/>
                          </a:rPr>
                          <m:t>𝑤</m:t>
                        </m:r>
                      </m:e>
                      <m:sub>
                        <m:r>
                          <a:rPr lang="es-VE" sz="4000">
                            <a:latin typeface="Cambria Math" panose="02040503050406030204" pitchFamily="18" charset="0"/>
                            <a:cs typeface="Arial" panose="020B0604020202020204" pitchFamily="34" charset="0"/>
                          </a:rPr>
                          <m:t>𝑖</m:t>
                        </m:r>
                      </m:sub>
                    </m:sSub>
                    <m:groupChr>
                      <m:groupChrPr>
                        <m:chr m:val="→"/>
                        <m:pos m:val="top"/>
                        <m:ctrlPr>
                          <a:rPr lang="es-VE" sz="4000" i="1">
                            <a:latin typeface="Cambria Math" panose="02040503050406030204" pitchFamily="18" charset="0"/>
                            <a:cs typeface="Arial" panose="020B0604020202020204" pitchFamily="34" charset="0"/>
                          </a:rPr>
                        </m:ctrlPr>
                      </m:groupChrPr>
                      <m:e/>
                    </m:groupChr>
                    <m:r>
                      <a:rPr lang="en-US" sz="4000">
                        <a:latin typeface="Cambria Math" panose="02040503050406030204" pitchFamily="18" charset="0"/>
                        <a:cs typeface="Arial" panose="020B0604020202020204" pitchFamily="34" charset="0"/>
                      </a:rPr>
                      <m:t> 1 ,</m:t>
                    </m:r>
                    <m:r>
                      <m:rPr>
                        <m:nor/>
                      </m:rPr>
                      <a:rPr lang="es-VE" sz="4000">
                        <a:latin typeface="Cambria Math" panose="02040503050406030204" pitchFamily="18" charset="0"/>
                        <a:ea typeface="Cambria Math" panose="02040503050406030204" pitchFamily="18" charset="0"/>
                        <a:cs typeface="Arial" panose="020B0604020202020204" pitchFamily="34" charset="0"/>
                      </a:rPr>
                      <m:t>s</m:t>
                    </m:r>
                    <m:r>
                      <m:rPr>
                        <m:nor/>
                      </m:rPr>
                      <a:rPr lang="en-US" sz="4000">
                        <a:latin typeface="Cambria Math" panose="02040503050406030204" pitchFamily="18" charset="0"/>
                        <a:ea typeface="Cambria Math" panose="02040503050406030204" pitchFamily="18" charset="0"/>
                        <a:cs typeface="Arial" panose="020B0604020202020204" pitchFamily="34" charset="0"/>
                      </a:rPr>
                      <m:t>i</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es</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muy</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importante</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la</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restricci</m:t>
                    </m:r>
                    <m:r>
                      <m:rPr>
                        <m:nor/>
                      </m:rPr>
                      <a:rPr lang="en-US" sz="4000">
                        <a:latin typeface="Cambria Math" panose="02040503050406030204" pitchFamily="18" charset="0"/>
                        <a:ea typeface="Cambria Math" panose="02040503050406030204" pitchFamily="18" charset="0"/>
                        <a:cs typeface="Arial" panose="020B0604020202020204" pitchFamily="34" charset="0"/>
                      </a:rPr>
                      <m:t>ó</m:t>
                    </m:r>
                    <m:r>
                      <m:rPr>
                        <m:nor/>
                      </m:rPr>
                      <a:rPr lang="en-US" sz="4000">
                        <a:latin typeface="Cambria Math" panose="02040503050406030204" pitchFamily="18" charset="0"/>
                        <a:ea typeface="Cambria Math" panose="02040503050406030204" pitchFamily="18" charset="0"/>
                        <a:cs typeface="Arial" panose="020B0604020202020204" pitchFamily="34" charset="0"/>
                      </a:rPr>
                      <m:t>n</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i</m:t>
                    </m:r>
                  </m:oMath>
                </a14:m>
                <a:endParaRPr lang="en-US" sz="4000" dirty="0">
                  <a:latin typeface="Cambria Math" panose="02040503050406030204" pitchFamily="18"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s-VE" sz="4000" i="1">
                              <a:latin typeface="Cambria Math" panose="02040503050406030204" pitchFamily="18" charset="0"/>
                              <a:cs typeface="Arial" panose="020B0604020202020204" pitchFamily="34" charset="0"/>
                            </a:rPr>
                          </m:ctrlPr>
                        </m:sSubPr>
                        <m:e>
                          <m:r>
                            <a:rPr lang="en-US" sz="4000" i="1">
                              <a:latin typeface="Cambria Math" panose="02040503050406030204" pitchFamily="18" charset="0"/>
                              <a:cs typeface="Arial" panose="020B0604020202020204" pitchFamily="34" charset="0"/>
                            </a:rPr>
                            <m:t>𝑤</m:t>
                          </m:r>
                        </m:e>
                        <m:sub>
                          <m:r>
                            <a:rPr lang="es-VE" sz="4000">
                              <a:latin typeface="Cambria Math" panose="02040503050406030204" pitchFamily="18" charset="0"/>
                              <a:cs typeface="Arial" panose="020B0604020202020204" pitchFamily="34" charset="0"/>
                            </a:rPr>
                            <m:t>𝑖</m:t>
                          </m:r>
                        </m:sub>
                      </m:sSub>
                      <m:groupChr>
                        <m:groupChrPr>
                          <m:chr m:val="→"/>
                          <m:pos m:val="top"/>
                          <m:ctrlPr>
                            <a:rPr lang="es-VE" sz="4000" i="1">
                              <a:latin typeface="Cambria Math" panose="02040503050406030204" pitchFamily="18" charset="0"/>
                              <a:cs typeface="Arial" panose="020B0604020202020204" pitchFamily="34" charset="0"/>
                            </a:rPr>
                          </m:ctrlPr>
                        </m:groupChrPr>
                        <m:e/>
                      </m:groupChr>
                      <m:r>
                        <a:rPr lang="en-US" sz="4000" i="1">
                          <a:latin typeface="Cambria Math" panose="02040503050406030204" pitchFamily="18" charset="0"/>
                          <a:cs typeface="Arial" panose="020B0604020202020204" pitchFamily="34" charset="0"/>
                        </a:rPr>
                        <m:t> 0</m:t>
                      </m:r>
                      <m:r>
                        <m:rPr>
                          <m:nor/>
                        </m:rPr>
                        <a:rPr lang="en-US" sz="4000">
                          <a:latin typeface="Garamond" panose="02020404030301010803"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en</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otros</m:t>
                      </m:r>
                      <m:r>
                        <m:rPr>
                          <m:nor/>
                        </m:rPr>
                        <a:rPr lang="en-US" sz="4000">
                          <a:latin typeface="Cambria Math" panose="02040503050406030204" pitchFamily="18" charset="0"/>
                          <a:ea typeface="Cambria Math" panose="02040503050406030204" pitchFamily="18" charset="0"/>
                          <a:cs typeface="Arial" panose="020B0604020202020204" pitchFamily="34" charset="0"/>
                        </a:rPr>
                        <m:t> </m:t>
                      </m:r>
                      <m:r>
                        <m:rPr>
                          <m:nor/>
                        </m:rPr>
                        <a:rPr lang="en-US" sz="4000">
                          <a:latin typeface="Cambria Math" panose="02040503050406030204" pitchFamily="18" charset="0"/>
                          <a:ea typeface="Cambria Math" panose="02040503050406030204" pitchFamily="18" charset="0"/>
                          <a:cs typeface="Arial" panose="020B0604020202020204" pitchFamily="34" charset="0"/>
                        </a:rPr>
                        <m:t>casos</m:t>
                      </m:r>
                    </m:oMath>
                  </m:oMathPara>
                </a14:m>
                <a:endParaRPr lang="en-US" sz="4000" dirty="0">
                  <a:latin typeface="Cambria Math" panose="02040503050406030204" pitchFamily="18" charset="0"/>
                  <a:ea typeface="Cambria Math" panose="02040503050406030204" pitchFamily="18" charset="0"/>
                </a:endParaRPr>
              </a:p>
            </p:txBody>
          </p:sp>
        </mc:Choice>
        <mc:Fallback>
          <p:sp>
            <p:nvSpPr>
              <p:cNvPr id="6" name="Rectángulo 5"/>
              <p:cNvSpPr>
                <a:spLocks noRot="1" noChangeAspect="1" noMove="1" noResize="1" noEditPoints="1" noAdjustHandles="1" noChangeArrowheads="1" noChangeShapeType="1" noTextEdit="1"/>
              </p:cNvSpPr>
              <p:nvPr/>
            </p:nvSpPr>
            <p:spPr>
              <a:xfrm>
                <a:off x="-1226820" y="3207538"/>
                <a:ext cx="13190220" cy="314881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14713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logo"/>
          <p:cNvPicPr>
            <a:picLocks noChangeAspect="1" noChangeArrowheads="1"/>
          </p:cNvPicPr>
          <p:nvPr/>
        </p:nvPicPr>
        <p:blipFill>
          <a:blip r:embed="rId2">
            <a:lum contrast="-4000"/>
            <a:extLst>
              <a:ext uri="{28A0092B-C50C-407E-A947-70E740481C1C}">
                <a14:useLocalDpi xmlns:a14="http://schemas.microsoft.com/office/drawing/2010/main" val="0"/>
              </a:ext>
            </a:extLst>
          </a:blip>
          <a:srcRect/>
          <a:stretch>
            <a:fillRect/>
          </a:stretch>
        </p:blipFill>
        <p:spPr bwMode="auto">
          <a:xfrm>
            <a:off x="0" y="0"/>
            <a:ext cx="1506828" cy="1982823"/>
          </a:xfrm>
          <a:prstGeom prst="rect">
            <a:avLst/>
          </a:prstGeom>
          <a:solidFill>
            <a:schemeClr val="accent2"/>
          </a:solidFill>
          <a:ln w="9525">
            <a:solidFill>
              <a:schemeClr val="accent2"/>
            </a:solidFill>
            <a:miter lim="800000"/>
            <a:headEnd/>
            <a:tailEnd/>
          </a:ln>
        </p:spPr>
      </p:pic>
      <p:pic>
        <p:nvPicPr>
          <p:cNvPr id="6" name="Picture 7" descr="Logo CE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7195" y="0"/>
            <a:ext cx="1944805" cy="198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1920874" y="6350"/>
            <a:ext cx="81375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
                <a:schemeClr val="accent1"/>
              </a:buClr>
              <a:buSzPct val="65000"/>
              <a:buFontTx/>
              <a:buNone/>
            </a:pPr>
            <a:r>
              <a:rPr lang="es-ES" altLang="es-ES_tradnl" dirty="0">
                <a:latin typeface="Garamond" panose="02020404030301010803" pitchFamily="18" charset="0"/>
              </a:rPr>
              <a:t>Laboratorio de Inteligencia Artificial</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Centro de Estudios de Informática</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Facultad de Matemática, Física y Computación</a:t>
            </a:r>
          </a:p>
          <a:p>
            <a:pPr eaLnBrk="1" hangingPunct="1">
              <a:spcBef>
                <a:spcPct val="0"/>
              </a:spcBef>
              <a:buClr>
                <a:schemeClr val="accent1"/>
              </a:buClr>
              <a:buSzPct val="65000"/>
              <a:buFont typeface="Wingdings" panose="05000000000000000000" pitchFamily="2" charset="2"/>
              <a:buNone/>
            </a:pPr>
            <a:r>
              <a:rPr lang="es-ES" altLang="es-ES_tradnl" dirty="0">
                <a:latin typeface="Garamond" panose="02020404030301010803" pitchFamily="18" charset="0"/>
              </a:rPr>
              <a:t>Universidad Central “Marta Abreu” de Las Villas</a:t>
            </a:r>
          </a:p>
        </p:txBody>
      </p:sp>
      <p:sp>
        <p:nvSpPr>
          <p:cNvPr id="8" name="Rectángulo 7"/>
          <p:cNvSpPr/>
          <p:nvPr/>
        </p:nvSpPr>
        <p:spPr>
          <a:xfrm>
            <a:off x="515155" y="3086471"/>
            <a:ext cx="11230377" cy="1518621"/>
          </a:xfrm>
          <a:prstGeom prst="rect">
            <a:avLst/>
          </a:prstGeom>
        </p:spPr>
        <p:txBody>
          <a:bodyPr wrap="square">
            <a:spAutoFit/>
          </a:bodyPr>
          <a:lstStyle/>
          <a:p>
            <a:pPr algn="ctr">
              <a:lnSpc>
                <a:spcPct val="107000"/>
              </a:lnSpc>
              <a:spcBef>
                <a:spcPct val="0"/>
              </a:spcBef>
              <a:spcAft>
                <a:spcPts val="800"/>
              </a:spcAft>
              <a:buClr>
                <a:schemeClr val="accent1"/>
              </a:buClr>
              <a:buSzPct val="65000"/>
            </a:pPr>
            <a:r>
              <a:rPr lang="es-ES" sz="4400" dirty="0" smtClean="0">
                <a:latin typeface="Garamond" panose="02020404030301010803" pitchFamily="18" charset="0"/>
                <a:cs typeface="Arial" panose="020B0604020202020204" pitchFamily="34" charset="0"/>
              </a:rPr>
              <a:t>Sistema </a:t>
            </a:r>
            <a:r>
              <a:rPr lang="es-ES" sz="4400" dirty="0">
                <a:latin typeface="Garamond" panose="02020404030301010803" pitchFamily="18" charset="0"/>
                <a:cs typeface="Arial" panose="020B0604020202020204" pitchFamily="34" charset="0"/>
              </a:rPr>
              <a:t>para la generación automática de horarios (Cronos v 1.0</a:t>
            </a:r>
            <a:r>
              <a:rPr lang="es-ES" sz="4400" dirty="0" smtClean="0">
                <a:latin typeface="Garamond" panose="02020404030301010803" pitchFamily="18" charset="0"/>
                <a:cs typeface="Arial" panose="020B0604020202020204" pitchFamily="34" charset="0"/>
              </a:rPr>
              <a:t>)</a:t>
            </a:r>
          </a:p>
        </p:txBody>
      </p:sp>
      <p:sp>
        <p:nvSpPr>
          <p:cNvPr id="9" name="CuadroTexto 8"/>
          <p:cNvSpPr txBox="1"/>
          <p:nvPr/>
        </p:nvSpPr>
        <p:spPr>
          <a:xfrm>
            <a:off x="3612016" y="5244147"/>
            <a:ext cx="6635179" cy="1477328"/>
          </a:xfrm>
          <a:prstGeom prst="rect">
            <a:avLst/>
          </a:prstGeom>
          <a:noFill/>
        </p:spPr>
        <p:txBody>
          <a:bodyPr wrap="square" rtlCol="0">
            <a:spAutoFit/>
          </a:bodyPr>
          <a:lstStyle/>
          <a:p>
            <a:r>
              <a:rPr lang="es-ES" b="1" dirty="0" smtClean="0">
                <a:latin typeface="Garamond" panose="02020404030301010803" pitchFamily="18" charset="0"/>
              </a:rPr>
              <a:t>Autores:	</a:t>
            </a:r>
            <a:r>
              <a:rPr lang="es-ES" dirty="0" err="1">
                <a:latin typeface="Garamond" panose="02020404030301010803" pitchFamily="18" charset="0"/>
              </a:rPr>
              <a:t>Neysi</a:t>
            </a:r>
            <a:r>
              <a:rPr lang="es-ES" dirty="0">
                <a:latin typeface="Garamond" panose="02020404030301010803" pitchFamily="18" charset="0"/>
              </a:rPr>
              <a:t> Parada Gamboa</a:t>
            </a:r>
          </a:p>
          <a:p>
            <a:r>
              <a:rPr lang="es-ES" dirty="0">
                <a:latin typeface="Garamond" panose="02020404030301010803" pitchFamily="18" charset="0"/>
              </a:rPr>
              <a:t>	Luis </a:t>
            </a:r>
            <a:r>
              <a:rPr lang="es-ES" dirty="0" err="1">
                <a:latin typeface="Garamond" panose="02020404030301010803" pitchFamily="18" charset="0"/>
              </a:rPr>
              <a:t>Angel</a:t>
            </a:r>
            <a:r>
              <a:rPr lang="es-ES" dirty="0">
                <a:latin typeface="Garamond" panose="02020404030301010803" pitchFamily="18" charset="0"/>
              </a:rPr>
              <a:t> Medina Castillo</a:t>
            </a:r>
          </a:p>
          <a:p>
            <a:r>
              <a:rPr lang="es-ES_tradnl" b="1" dirty="0">
                <a:latin typeface="Garamond" panose="02020404030301010803" pitchFamily="18" charset="0"/>
              </a:rPr>
              <a:t>Tutoras: </a:t>
            </a:r>
            <a:r>
              <a:rPr lang="es-ES_tradnl" b="1" dirty="0" smtClean="0">
                <a:latin typeface="Garamond" panose="02020404030301010803" pitchFamily="18" charset="0"/>
              </a:rPr>
              <a:t>	</a:t>
            </a:r>
            <a:r>
              <a:rPr lang="es-ES" dirty="0" err="1" smtClean="0">
                <a:latin typeface="Garamond" panose="02020404030301010803" pitchFamily="18" charset="0"/>
              </a:rPr>
              <a:t>MSc</a:t>
            </a:r>
            <a:r>
              <a:rPr lang="es-ES" dirty="0" smtClean="0">
                <a:latin typeface="Garamond" panose="02020404030301010803" pitchFamily="18" charset="0"/>
              </a:rPr>
              <a:t> </a:t>
            </a:r>
            <a:r>
              <a:rPr lang="es-ES" dirty="0">
                <a:latin typeface="Garamond" panose="02020404030301010803" pitchFamily="18" charset="0"/>
              </a:rPr>
              <a:t>Beatriz María Méndez Hernández </a:t>
            </a:r>
          </a:p>
          <a:p>
            <a:r>
              <a:rPr lang="es-ES" dirty="0" smtClean="0">
                <a:latin typeface="Garamond" panose="02020404030301010803" pitchFamily="18" charset="0"/>
              </a:rPr>
              <a:t>	Dra</a:t>
            </a:r>
            <a:r>
              <a:rPr lang="es-ES" dirty="0">
                <a:latin typeface="Garamond" panose="02020404030301010803" pitchFamily="18" charset="0"/>
              </a:rPr>
              <a:t>.  </a:t>
            </a:r>
            <a:r>
              <a:rPr lang="es-ES" dirty="0" err="1">
                <a:latin typeface="Garamond" panose="02020404030301010803" pitchFamily="18" charset="0"/>
              </a:rPr>
              <a:t>Yailén</a:t>
            </a:r>
            <a:r>
              <a:rPr lang="es-ES" dirty="0">
                <a:latin typeface="Garamond" panose="02020404030301010803" pitchFamily="18" charset="0"/>
              </a:rPr>
              <a:t> Martínez Jiménez </a:t>
            </a:r>
          </a:p>
          <a:p>
            <a:endParaRPr lang="es-ES" dirty="0">
              <a:latin typeface="Garamond" panose="02020404030301010803" pitchFamily="18" charset="0"/>
            </a:endParaRPr>
          </a:p>
        </p:txBody>
      </p:sp>
      <p:sp>
        <p:nvSpPr>
          <p:cNvPr id="2" name="Marcador de número de diapositiva 1"/>
          <p:cNvSpPr>
            <a:spLocks noGrp="1"/>
          </p:cNvSpPr>
          <p:nvPr>
            <p:ph type="sldNum" sz="quarter" idx="12"/>
          </p:nvPr>
        </p:nvSpPr>
        <p:spPr/>
        <p:txBody>
          <a:bodyPr/>
          <a:lstStyle/>
          <a:p>
            <a:fld id="{58E0FE9A-57EB-4AED-89AA-21B40A82A3B3}" type="slidenum">
              <a:rPr lang="es-ES" smtClean="0"/>
              <a:t>82</a:t>
            </a:fld>
            <a:endParaRPr lang="es-ES"/>
          </a:p>
        </p:txBody>
      </p:sp>
    </p:spTree>
    <p:extLst>
      <p:ext uri="{BB962C8B-B14F-4D97-AF65-F5344CB8AC3E}">
        <p14:creationId xmlns:p14="http://schemas.microsoft.com/office/powerpoint/2010/main" val="36075459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5679581" y="399246"/>
            <a:ext cx="6333785" cy="769441"/>
          </a:xfrm>
          <a:prstGeom prst="rect">
            <a:avLst/>
          </a:prstGeom>
          <a:noFill/>
        </p:spPr>
        <p:txBody>
          <a:bodyPr wrap="none" rtlCol="0">
            <a:spAutoFit/>
          </a:bodyPr>
          <a:lstStyle/>
          <a:p>
            <a:pPr algn="ctr"/>
            <a:r>
              <a:rPr lang="es-ES" sz="4400" dirty="0">
                <a:latin typeface="Garamond" panose="02020404030301010803" pitchFamily="18" charset="0"/>
                <a:cs typeface="Arial" panose="020B0604020202020204" pitchFamily="34" charset="0"/>
              </a:rPr>
              <a:t>Planteamiento del problema</a:t>
            </a:r>
          </a:p>
        </p:txBody>
      </p:sp>
      <p:pic>
        <p:nvPicPr>
          <p:cNvPr id="6" name="Picture 7" descr="C:\Users\Carlos\Documents\FFOutput\IMG_00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99749" y="1168687"/>
            <a:ext cx="1613795" cy="121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Carlos\Documents\FFOutput\IMG_00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2743" y="1165399"/>
            <a:ext cx="1618398" cy="121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8"/>
          <p:cNvPicPr>
            <a:picLocks noChangeAspect="1"/>
          </p:cNvPicPr>
          <p:nvPr/>
        </p:nvPicPr>
        <p:blipFill rotWithShape="1">
          <a:blip r:embed="rId5"/>
          <a:srcRect l="47242" t="41028" r="47431" b="51512"/>
          <a:stretch/>
        </p:blipFill>
        <p:spPr>
          <a:xfrm>
            <a:off x="1957780" y="2722734"/>
            <a:ext cx="1019949" cy="802940"/>
          </a:xfrm>
          <a:prstGeom prst="rect">
            <a:avLst/>
          </a:prstGeom>
        </p:spPr>
      </p:pic>
      <p:cxnSp>
        <p:nvCxnSpPr>
          <p:cNvPr id="13" name="Conector angular 12"/>
          <p:cNvCxnSpPr/>
          <p:nvPr/>
        </p:nvCxnSpPr>
        <p:spPr>
          <a:xfrm>
            <a:off x="699749" y="2379033"/>
            <a:ext cx="1103820" cy="9688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60965" y="3444723"/>
            <a:ext cx="179427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Confección</a:t>
            </a:r>
          </a:p>
        </p:txBody>
      </p:sp>
      <p:pic>
        <p:nvPicPr>
          <p:cNvPr id="8" name="Imagen 7"/>
          <p:cNvPicPr>
            <a:picLocks noChangeAspect="1"/>
          </p:cNvPicPr>
          <p:nvPr/>
        </p:nvPicPr>
        <p:blipFill rotWithShape="1">
          <a:blip r:embed="rId6"/>
          <a:srcRect l="41355" t="65273" r="50378" b="19455"/>
          <a:stretch/>
        </p:blipFill>
        <p:spPr>
          <a:xfrm>
            <a:off x="4091140" y="3616591"/>
            <a:ext cx="1321517" cy="1372561"/>
          </a:xfrm>
          <a:prstGeom prst="rect">
            <a:avLst/>
          </a:prstGeom>
        </p:spPr>
      </p:pic>
      <p:sp>
        <p:nvSpPr>
          <p:cNvPr id="3" name="CuadroTexto 2"/>
          <p:cNvSpPr txBox="1"/>
          <p:nvPr/>
        </p:nvSpPr>
        <p:spPr>
          <a:xfrm>
            <a:off x="3710632" y="2490616"/>
            <a:ext cx="2418736" cy="954107"/>
          </a:xfrm>
          <a:prstGeom prst="rect">
            <a:avLst/>
          </a:prstGeom>
          <a:noFill/>
        </p:spPr>
        <p:txBody>
          <a:bodyPr wrap="square" rtlCol="0">
            <a:spAutoFit/>
          </a:bodyPr>
          <a:lstStyle/>
          <a:p>
            <a:r>
              <a:rPr lang="es-ES" sz="2800" dirty="0">
                <a:latin typeface="Garamond" panose="02020404030301010803" pitchFamily="18" charset="0"/>
                <a:cs typeface="Arial" panose="020B0604020202020204" pitchFamily="34" charset="0"/>
              </a:rPr>
              <a:t>Realizada manualmente</a:t>
            </a:r>
          </a:p>
        </p:txBody>
      </p:sp>
      <p:cxnSp>
        <p:nvCxnSpPr>
          <p:cNvPr id="10" name="Conector angular 9"/>
          <p:cNvCxnSpPr/>
          <p:nvPr/>
        </p:nvCxnSpPr>
        <p:spPr>
          <a:xfrm>
            <a:off x="3156155" y="3170903"/>
            <a:ext cx="811161" cy="797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169462" y="4795233"/>
            <a:ext cx="1013675"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t>
            </a:r>
            <a:r>
              <a:rPr lang="es-ES" sz="2800" dirty="0" smtClean="0">
                <a:latin typeface="Garamond" panose="02020404030301010803" pitchFamily="18" charset="0"/>
                <a:cs typeface="Arial" panose="020B0604020202020204" pitchFamily="34" charset="0"/>
              </a:rPr>
              <a:t>PPA)</a:t>
            </a:r>
            <a:endParaRPr lang="es-ES" sz="2800" dirty="0">
              <a:latin typeface="Garamond" panose="02020404030301010803" pitchFamily="18" charset="0"/>
              <a:cs typeface="Arial" panose="020B0604020202020204" pitchFamily="34" charset="0"/>
            </a:endParaRPr>
          </a:p>
        </p:txBody>
      </p:sp>
      <p:cxnSp>
        <p:nvCxnSpPr>
          <p:cNvPr id="14" name="Conector recto de flecha 13"/>
          <p:cNvCxnSpPr/>
          <p:nvPr/>
        </p:nvCxnSpPr>
        <p:spPr>
          <a:xfrm>
            <a:off x="5679581" y="4302871"/>
            <a:ext cx="2019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956162" y="3795026"/>
            <a:ext cx="1465914" cy="523220"/>
          </a:xfrm>
          <a:prstGeom prst="rect">
            <a:avLst/>
          </a:prstGeom>
          <a:noFill/>
        </p:spPr>
        <p:txBody>
          <a:bodyPr wrap="none" rtlCol="0">
            <a:spAutoFit/>
          </a:bodyPr>
          <a:lstStyle/>
          <a:p>
            <a:r>
              <a:rPr lang="es-ES" sz="2800" dirty="0">
                <a:latin typeface="Garamond" panose="02020404030301010803" pitchFamily="18" charset="0"/>
                <a:cs typeface="Arial" panose="020B0604020202020204" pitchFamily="34" charset="0"/>
              </a:rPr>
              <a:t>Analizan</a:t>
            </a:r>
            <a:r>
              <a:rPr lang="es-ES" dirty="0" smtClean="0"/>
              <a:t> </a:t>
            </a:r>
            <a:endParaRPr lang="es-ES" dirty="0"/>
          </a:p>
        </p:txBody>
      </p:sp>
      <p:pic>
        <p:nvPicPr>
          <p:cNvPr id="4" name="Imagen 3"/>
          <p:cNvPicPr>
            <a:picLocks noChangeAspect="1"/>
          </p:cNvPicPr>
          <p:nvPr/>
        </p:nvPicPr>
        <p:blipFill rotWithShape="1">
          <a:blip r:embed="rId7"/>
          <a:srcRect l="47355" t="40424" r="47091" b="50705"/>
          <a:stretch/>
        </p:blipFill>
        <p:spPr>
          <a:xfrm>
            <a:off x="7936084" y="4470768"/>
            <a:ext cx="722671" cy="648929"/>
          </a:xfrm>
          <a:prstGeom prst="rect">
            <a:avLst/>
          </a:prstGeom>
        </p:spPr>
      </p:pic>
      <p:sp>
        <p:nvSpPr>
          <p:cNvPr id="12" name="CuadroTexto 11"/>
          <p:cNvSpPr txBox="1"/>
          <p:nvPr/>
        </p:nvSpPr>
        <p:spPr>
          <a:xfrm>
            <a:off x="7965581" y="3701327"/>
            <a:ext cx="766557"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P1</a:t>
            </a:r>
          </a:p>
        </p:txBody>
      </p:sp>
      <p:cxnSp>
        <p:nvCxnSpPr>
          <p:cNvPr id="17" name="Conector angular 16"/>
          <p:cNvCxnSpPr>
            <a:stCxn id="12" idx="3"/>
          </p:cNvCxnSpPr>
          <p:nvPr/>
        </p:nvCxnSpPr>
        <p:spPr>
          <a:xfrm>
            <a:off x="8732138" y="4086048"/>
            <a:ext cx="913307" cy="14151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8583556" y="5671707"/>
            <a:ext cx="3413563" cy="769441"/>
          </a:xfrm>
          <a:prstGeom prst="rect">
            <a:avLst/>
          </a:prstGeom>
          <a:noFill/>
        </p:spPr>
        <p:txBody>
          <a:bodyPr wrap="none" rtlCol="0">
            <a:spAutoFit/>
          </a:bodyPr>
          <a:lstStyle/>
          <a:p>
            <a:r>
              <a:rPr lang="es-ES" sz="4400" dirty="0">
                <a:latin typeface="Garamond" panose="02020404030301010803" pitchFamily="18" charset="0"/>
                <a:cs typeface="Arial" panose="020B0604020202020204" pitchFamily="34" charset="0"/>
              </a:rPr>
              <a:t>Nuevo horario</a:t>
            </a:r>
          </a:p>
        </p:txBody>
      </p:sp>
      <p:pic>
        <p:nvPicPr>
          <p:cNvPr id="22" name="Imagen 21"/>
          <p:cNvPicPr>
            <a:picLocks noChangeAspect="1"/>
          </p:cNvPicPr>
          <p:nvPr/>
        </p:nvPicPr>
        <p:blipFill rotWithShape="1">
          <a:blip r:embed="rId8"/>
          <a:srcRect l="48035" t="41028" r="48111" b="52117"/>
          <a:stretch/>
        </p:blipFill>
        <p:spPr>
          <a:xfrm>
            <a:off x="10260235" y="4420805"/>
            <a:ext cx="1194620" cy="1194622"/>
          </a:xfrm>
          <a:prstGeom prst="rect">
            <a:avLst/>
          </a:prstGeom>
        </p:spPr>
      </p:pic>
      <p:sp>
        <p:nvSpPr>
          <p:cNvPr id="23" name="Llamada con línea 1 22"/>
          <p:cNvSpPr/>
          <p:nvPr/>
        </p:nvSpPr>
        <p:spPr>
          <a:xfrm>
            <a:off x="9645445" y="3013295"/>
            <a:ext cx="1994569" cy="796748"/>
          </a:xfrm>
          <a:prstGeom prst="borderCallout1">
            <a:avLst>
              <a:gd name="adj1" fmla="val 197826"/>
              <a:gd name="adj2" fmla="val 46273"/>
              <a:gd name="adj3" fmla="val 119296"/>
              <a:gd name="adj4" fmla="val 3497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smtClean="0"/>
              <a:t>…pero automáticamente</a:t>
            </a:r>
            <a:endParaRPr lang="es-ES" dirty="0"/>
          </a:p>
        </p:txBody>
      </p:sp>
      <p:sp>
        <p:nvSpPr>
          <p:cNvPr id="16" name="Marcador de número de diapositiva 15"/>
          <p:cNvSpPr>
            <a:spLocks noGrp="1"/>
          </p:cNvSpPr>
          <p:nvPr>
            <p:ph type="sldNum" sz="quarter" idx="12"/>
          </p:nvPr>
        </p:nvSpPr>
        <p:spPr/>
        <p:txBody>
          <a:bodyPr/>
          <a:lstStyle/>
          <a:p>
            <a:fld id="{58E0FE9A-57EB-4AED-89AA-21B40A82A3B3}" type="slidenum">
              <a:rPr lang="es-ES" smtClean="0"/>
              <a:t>9</a:t>
            </a:fld>
            <a:endParaRPr lang="es-ES"/>
          </a:p>
        </p:txBody>
      </p:sp>
    </p:spTree>
    <p:extLst>
      <p:ext uri="{BB962C8B-B14F-4D97-AF65-F5344CB8AC3E}">
        <p14:creationId xmlns:p14="http://schemas.microsoft.com/office/powerpoint/2010/main" val="5383311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3084</TotalTime>
  <Words>4371</Words>
  <Application>Microsoft Office PowerPoint</Application>
  <PresentationFormat>Panorámica</PresentationFormat>
  <Paragraphs>582</Paragraphs>
  <Slides>82</Slides>
  <Notes>75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82</vt:i4>
      </vt:variant>
    </vt:vector>
  </HeadingPairs>
  <TitlesOfParts>
    <vt:vector size="90" baseType="lpstr">
      <vt:lpstr>Arial</vt:lpstr>
      <vt:lpstr>Calibri</vt:lpstr>
      <vt:lpstr>Calibri Light</vt:lpstr>
      <vt:lpstr>Cambria Math</vt:lpstr>
      <vt:lpstr>Garamond</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Aprendizaje Reforzado</vt:lpstr>
      <vt:lpstr>Aprendizaje Reforzado</vt:lpstr>
      <vt:lpstr>Aprendizaje Reforzado</vt:lpstr>
      <vt:lpstr>Aprendizaje Reforzado</vt:lpstr>
      <vt:lpstr>Aprendizaje Reforzado</vt:lpstr>
      <vt:lpstr>Presentación de PowerPoint</vt:lpstr>
      <vt:lpstr>Parámetros y recompensa del Q-Learning</vt:lpstr>
      <vt:lpstr>Presentación de PowerPoint</vt:lpstr>
      <vt:lpstr>Casos de Uso</vt:lpstr>
      <vt:lpstr>Presentación de PowerPoint</vt:lpstr>
      <vt:lpstr>Presentación de PowerPoint</vt:lpstr>
      <vt:lpstr>Presentación de PowerPoint</vt:lpstr>
      <vt:lpstr>Presentación de PowerPoint</vt:lpstr>
      <vt:lpstr>Casos de Uso</vt:lpstr>
      <vt:lpstr>Presentación de PowerPoint</vt:lpstr>
      <vt:lpstr>Presentación de PowerPoint</vt:lpstr>
      <vt:lpstr>Presentación de PowerPoint</vt:lpstr>
      <vt:lpstr>Presentación de PowerPoint</vt:lpstr>
      <vt:lpstr>Presentación de PowerPoint</vt:lpstr>
      <vt:lpstr>Casos de Uso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Validación</vt:lpstr>
      <vt:lpstr>Presentación de PowerPoint</vt:lpstr>
      <vt:lpstr>Conclusiones</vt:lpstr>
      <vt:lpstr>Recomendaciones</vt:lpstr>
      <vt:lpstr>Presentación de PowerPoint</vt:lpstr>
      <vt:lpstr>Presentación de PowerPoint</vt:lpstr>
      <vt:lpstr>Pregunta 1  </vt:lpstr>
      <vt:lpstr>Pregunta 2  </vt:lpstr>
      <vt:lpstr>Pregunta 3  </vt:lpstr>
      <vt:lpstr>Presentación de PowerPoint</vt:lpstr>
      <vt:lpstr>Presentación de PowerPoint</vt:lpstr>
      <vt:lpstr>Presentación de PowerPoint</vt:lpstr>
      <vt:lpstr>Q(s,a)=Q(s,a)+α(r+γ  max┬a⁡〖Q(s^,,a^, )-Q(s,a)〗) </vt:lpstr>
      <vt:lpstr>Q(s,a)=Q(s,a)+α(r+γ  max┬a⁡〖Q(s^,,a^, )-Q(s,a)〗) </vt:lpstr>
      <vt:lpstr>Estrategia   ε-greedy</vt:lpstr>
      <vt:lpstr>Pregunta 4  </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Administrator</dc:creator>
  <cp:lastModifiedBy>Neysi Parada Gamboa</cp:lastModifiedBy>
  <cp:revision>170</cp:revision>
  <dcterms:created xsi:type="dcterms:W3CDTF">2014-11-11T14:14:47Z</dcterms:created>
  <dcterms:modified xsi:type="dcterms:W3CDTF">2015-06-23T18:03:53Z</dcterms:modified>
</cp:coreProperties>
</file>